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League Spartan"/>
      <p:regular r:id="rId20"/>
      <p:bold r:id="rId21"/>
    </p:embeddedFont>
    <p:embeddedFont>
      <p:font typeface="Open Sans Medium"/>
      <p:regular r:id="rId22"/>
      <p:bold r:id="rId23"/>
      <p:italic r:id="rId24"/>
      <p:boldItalic r:id="rId25"/>
    </p:embeddedFont>
    <p:embeddedFont>
      <p:font typeface="Sansita"/>
      <p:regular r:id="rId26"/>
      <p:bold r:id="rId27"/>
      <p:italic r:id="rId28"/>
      <p:boldItalic r:id="rId29"/>
    </p:embeddedFont>
    <p:embeddedFont>
      <p:font typeface="Open Sans Ligh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8" roundtripDataSignature="AMtx7miE/wPr1OccYZ/USl9GXiRviCYO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agueSpartan-regular.fntdata"/><Relationship Id="rId22" Type="http://schemas.openxmlformats.org/officeDocument/2006/relationships/font" Target="fonts/OpenSansMedium-regular.fntdata"/><Relationship Id="rId21" Type="http://schemas.openxmlformats.org/officeDocument/2006/relationships/font" Target="fonts/LeagueSpartan-bold.fntdata"/><Relationship Id="rId24" Type="http://schemas.openxmlformats.org/officeDocument/2006/relationships/font" Target="fonts/OpenSansMedium-italic.fntdata"/><Relationship Id="rId23" Type="http://schemas.openxmlformats.org/officeDocument/2006/relationships/font" Target="fonts/OpenSans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ansita-regular.fntdata"/><Relationship Id="rId25" Type="http://schemas.openxmlformats.org/officeDocument/2006/relationships/font" Target="fonts/OpenSansMedium-boldItalic.fntdata"/><Relationship Id="rId28" Type="http://schemas.openxmlformats.org/officeDocument/2006/relationships/font" Target="fonts/Sansita-italic.fntdata"/><Relationship Id="rId27" Type="http://schemas.openxmlformats.org/officeDocument/2006/relationships/font" Target="fonts/Sansit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ansit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bold.fntdata"/><Relationship Id="rId30" Type="http://schemas.openxmlformats.org/officeDocument/2006/relationships/font" Target="fonts/OpenSansLight-regular.fntdata"/><Relationship Id="rId11" Type="http://schemas.openxmlformats.org/officeDocument/2006/relationships/slide" Target="slides/slide6.xml"/><Relationship Id="rId33" Type="http://schemas.openxmlformats.org/officeDocument/2006/relationships/font" Target="fonts/OpenSansLight-boldItalic.fntdata"/><Relationship Id="rId10" Type="http://schemas.openxmlformats.org/officeDocument/2006/relationships/slide" Target="slides/slide5.xml"/><Relationship Id="rId32" Type="http://schemas.openxmlformats.org/officeDocument/2006/relationships/font" Target="fonts/OpenSansLight-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39616fd09a_0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16" name="Google Shape;316;g339616fd09a_0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17" name="Google Shape;317;g339616fd09a_0_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339616fd09a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Free work experience and careers support to skill up and stand out</a:t>
            </a:r>
            <a:endParaRPr/>
          </a:p>
        </p:txBody>
      </p:sp>
      <p:sp>
        <p:nvSpPr>
          <p:cNvPr id="319" name="Google Shape;319;g339616fd09a_0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20" name="Google Shape;320;g339616fd09a_0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9bf315fd3_1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51" name="Google Shape;351;g339bf315fd3_1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52" name="Google Shape;352;g339bf315fd3_1_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39bf315fd3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Free work experience and careers support to skill up and stand out</a:t>
            </a:r>
            <a:endParaRPr/>
          </a:p>
        </p:txBody>
      </p:sp>
      <p:sp>
        <p:nvSpPr>
          <p:cNvPr id="354" name="Google Shape;354;g339bf315fd3_1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55" name="Google Shape;355;g339bf315fd3_1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39bf315fd3_1_4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91" name="Google Shape;391;g339bf315fd3_1_4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92" name="Google Shape;392;g339bf315fd3_1_4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39bf315fd3_1_4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Free work experience and careers support to skill up and stand out</a:t>
            </a:r>
            <a:endParaRPr/>
          </a:p>
        </p:txBody>
      </p:sp>
      <p:sp>
        <p:nvSpPr>
          <p:cNvPr id="394" name="Google Shape;394;g339bf315fd3_1_4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95" name="Google Shape;395;g339bf315fd3_1_4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29" name="Google Shape;429;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30" name="Google Shape;430;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33" name="Google Shape;433;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2" name="Google Shape;102;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3" name="Google Shape;103;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Free work experience and careers support to skill up and stand out</a:t>
            </a:r>
            <a:endParaRPr/>
          </a:p>
        </p:txBody>
      </p:sp>
      <p:sp>
        <p:nvSpPr>
          <p:cNvPr id="105" name="Google Shape;105;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6" name="Google Shape;106;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3" name="Google Shape;123;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4" name="Google Shape;124;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7" name="Google Shape;127;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0" name="Google Shape;170;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71" name="Google Shape;171;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Free work experience and careers support to skill up and stand out</a:t>
            </a:r>
            <a:endParaRPr/>
          </a:p>
        </p:txBody>
      </p:sp>
      <p:sp>
        <p:nvSpPr>
          <p:cNvPr id="173" name="Google Shape;173;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4" name="Google Shape;174;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89" name="Google Shape;189;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90" name="Google Shape;190;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Free work experience and careers support to skill up and stand out</a:t>
            </a:r>
            <a:endParaRPr/>
          </a:p>
        </p:txBody>
      </p:sp>
      <p:sp>
        <p:nvSpPr>
          <p:cNvPr id="192" name="Google Shape;192;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93" name="Google Shape;193;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2" name="Google Shape;202;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03" name="Google Shape;203;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Free work experience and careers support to skill up and stand out</a:t>
            </a:r>
            <a:endParaRPr/>
          </a:p>
        </p:txBody>
      </p:sp>
      <p:sp>
        <p:nvSpPr>
          <p:cNvPr id="205" name="Google Shape;205;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6" name="Google Shape;206;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1792288" y="612775"/>
            <a:ext cx="5486400" cy="4114800"/>
          </a:xfrm>
          <a:prstGeom prst="rect">
            <a:avLst/>
          </a:prstGeom>
          <a:noFill/>
          <a:ln>
            <a:noFill/>
          </a:ln>
        </p:spPr>
      </p:sp>
      <p:sp>
        <p:nvSpPr>
          <p:cNvPr id="68" name="Google Shape;68;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hyperlink" Target="https://volunteerityourself.org" TargetMode="External"/><Relationship Id="rId5" Type="http://schemas.openxmlformats.org/officeDocument/2006/relationships/image" Target="../media/image30.png"/><Relationship Id="rId6" Type="http://schemas.openxmlformats.org/officeDocument/2006/relationships/hyperlink" Target="https://www.youtube.com/watch?v=2SRM3IB54TI" TargetMode="External"/></Relationships>
</file>

<file path=ppt/slides/_rels/slide10.xml.rels><?xml version="1.0" encoding="UTF-8" standalone="yes"?><Relationships xmlns="http://schemas.openxmlformats.org/package/2006/relationships"><Relationship Id="rId11" Type="http://schemas.openxmlformats.org/officeDocument/2006/relationships/hyperlink" Target="https://www.youtube.com/watch?v=hXouuXkzOJg" TargetMode="External"/><Relationship Id="rId10"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52.jpg"/><Relationship Id="rId9" Type="http://schemas.openxmlformats.org/officeDocument/2006/relationships/hyperlink" Target="https://www.youtube.com/watch?v=hXouuXkzOJg" TargetMode="External"/><Relationship Id="rId5" Type="http://schemas.openxmlformats.org/officeDocument/2006/relationships/image" Target="../media/image39.jpg"/><Relationship Id="rId6" Type="http://schemas.openxmlformats.org/officeDocument/2006/relationships/image" Target="../media/image35.png"/><Relationship Id="rId7" Type="http://schemas.openxmlformats.org/officeDocument/2006/relationships/image" Target="../media/image44.png"/><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1" Type="http://schemas.openxmlformats.org/officeDocument/2006/relationships/image" Target="../media/image48.jpg"/><Relationship Id="rId10" Type="http://schemas.openxmlformats.org/officeDocument/2006/relationships/hyperlink" Target="https://www.youtube.com/watch?v=hXouuXkzOJg" TargetMode="External"/><Relationship Id="rId12" Type="http://schemas.openxmlformats.org/officeDocument/2006/relationships/image" Target="../media/image50.jp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jpg"/><Relationship Id="rId4" Type="http://schemas.openxmlformats.org/officeDocument/2006/relationships/image" Target="../media/image35.png"/><Relationship Id="rId9"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image" Target="../media/image7.png"/><Relationship Id="rId7" Type="http://schemas.openxmlformats.org/officeDocument/2006/relationships/hyperlink" Target="https://www.thescarboroughnews.co.uk/business/lovell-supports-scarborough-boxing-club-with-ppe-donation-for-essential-gym-revamp-4627642" TargetMode="External"/><Relationship Id="rId8" Type="http://schemas.openxmlformats.org/officeDocument/2006/relationships/hyperlink" Target="https://www.gov.uk/government/publications/uk-shared-prosperity-fund-prospect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1.jpg"/><Relationship Id="rId4" Type="http://schemas.openxmlformats.org/officeDocument/2006/relationships/image" Target="../media/image39.jpg"/><Relationship Id="rId9" Type="http://schemas.openxmlformats.org/officeDocument/2006/relationships/image" Target="../media/image45.png"/><Relationship Id="rId5" Type="http://schemas.openxmlformats.org/officeDocument/2006/relationships/image" Target="../media/image35.png"/><Relationship Id="rId6" Type="http://schemas.openxmlformats.org/officeDocument/2006/relationships/image" Target="../media/image44.png"/><Relationship Id="rId7" Type="http://schemas.openxmlformats.org/officeDocument/2006/relationships/image" Target="../media/image7.png"/><Relationship Id="rId8" Type="http://schemas.openxmlformats.org/officeDocument/2006/relationships/hyperlink" Target="https://www.gov.uk/government/publications/uk-shared-prosperity-fund-prospect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9.jp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7.jpg"/><Relationship Id="rId4" Type="http://schemas.openxmlformats.org/officeDocument/2006/relationships/hyperlink" Target="https://youtu.be/5NvJNyAPNNc" TargetMode="External"/><Relationship Id="rId5" Type="http://schemas.openxmlformats.org/officeDocument/2006/relationships/hyperlink" Target="https://volunteerityourself.org" TargetMode="External"/><Relationship Id="rId6"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hyperlink" Target="https://volunteerityourself.org/young-people/" TargetMode="External"/><Relationship Id="rId5" Type="http://schemas.openxmlformats.org/officeDocument/2006/relationships/image" Target="../media/image2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8.jpg"/><Relationship Id="rId13" Type="http://schemas.openxmlformats.org/officeDocument/2006/relationships/image" Target="../media/image25.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7.png"/><Relationship Id="rId15" Type="http://schemas.openxmlformats.org/officeDocument/2006/relationships/image" Target="../media/image20.png"/><Relationship Id="rId1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36.png"/></Relationships>
</file>

<file path=ppt/slides/_rels/slide8.xml.rels><?xml version="1.0" encoding="UTF-8" standalone="yes"?><Relationships xmlns="http://schemas.openxmlformats.org/package/2006/relationships"><Relationship Id="rId11" Type="http://schemas.openxmlformats.org/officeDocument/2006/relationships/hyperlink" Target="https://volunteerityourself.org/young-people/young-people-viy-experience-faqs/" TargetMode="External"/><Relationship Id="rId10" Type="http://schemas.openxmlformats.org/officeDocument/2006/relationships/hyperlink" Target="https://volunteerityourself.org/young-people/"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42.png"/><Relationship Id="rId9" Type="http://schemas.openxmlformats.org/officeDocument/2006/relationships/image" Target="../media/image19.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32.png"/><Relationship Id="rId8"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23296" l="0" r="-22244" t="-21763"/>
            </a:stretch>
          </a:blipFill>
          <a:ln>
            <a:noFill/>
          </a:ln>
        </p:spPr>
      </p:sp>
      <p:sp>
        <p:nvSpPr>
          <p:cNvPr id="89" name="Google Shape;89;p1">
            <a:hlinkClick r:id="rId4"/>
          </p:cNvPr>
          <p:cNvSpPr/>
          <p:nvPr/>
        </p:nvSpPr>
        <p:spPr>
          <a:xfrm>
            <a:off x="14773900" y="0"/>
            <a:ext cx="2032932" cy="3155111"/>
          </a:xfrm>
          <a:custGeom>
            <a:rect b="b" l="l" r="r" t="t"/>
            <a:pathLst>
              <a:path extrusionOk="0" h="3155111" w="2032932">
                <a:moveTo>
                  <a:pt x="0" y="0"/>
                </a:moveTo>
                <a:lnTo>
                  <a:pt x="2032932" y="0"/>
                </a:lnTo>
                <a:lnTo>
                  <a:pt x="2032932" y="3155111"/>
                </a:lnTo>
                <a:lnTo>
                  <a:pt x="0" y="3155111"/>
                </a:lnTo>
                <a:lnTo>
                  <a:pt x="0" y="0"/>
                </a:lnTo>
                <a:close/>
              </a:path>
            </a:pathLst>
          </a:custGeom>
          <a:blipFill rotWithShape="1">
            <a:blip r:embed="rId5">
              <a:alphaModFix/>
            </a:blip>
            <a:stretch>
              <a:fillRect b="0" l="0" r="0" t="0"/>
            </a:stretch>
          </a:blipFill>
          <a:ln>
            <a:noFill/>
          </a:ln>
        </p:spPr>
      </p:sp>
      <p:sp>
        <p:nvSpPr>
          <p:cNvPr id="90" name="Google Shape;90;p1"/>
          <p:cNvSpPr/>
          <p:nvPr/>
        </p:nvSpPr>
        <p:spPr>
          <a:xfrm>
            <a:off x="-203093" y="8428541"/>
            <a:ext cx="18662100" cy="129930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4640516" y="8534093"/>
            <a:ext cx="9006900" cy="609900"/>
          </a:xfrm>
          <a:prstGeom prst="rect">
            <a:avLst/>
          </a:prstGeom>
          <a:noFill/>
          <a:ln>
            <a:noFill/>
          </a:ln>
        </p:spPr>
        <p:txBody>
          <a:bodyPr anchorCtr="0" anchor="t" bIns="0" lIns="0" spcFirstLastPara="1" rIns="0" wrap="square" tIns="0">
            <a:spAutoFit/>
          </a:bodyPr>
          <a:lstStyle/>
          <a:p>
            <a:pPr indent="0" lvl="0" marL="0" marR="0" rtl="0" algn="ctr">
              <a:lnSpc>
                <a:spcPct val="111988"/>
              </a:lnSpc>
              <a:spcBef>
                <a:spcPts val="0"/>
              </a:spcBef>
              <a:spcAft>
                <a:spcPts val="0"/>
              </a:spcAft>
              <a:buClr>
                <a:srgbClr val="000000"/>
              </a:buClr>
              <a:buSzPts val="3962"/>
              <a:buFont typeface="Arial"/>
              <a:buNone/>
            </a:pPr>
            <a:r>
              <a:rPr b="0" i="0" lang="en-US" sz="3962" u="sng" cap="none" strike="noStrike">
                <a:solidFill>
                  <a:schemeClr val="hlink"/>
                </a:solidFill>
                <a:latin typeface="Open Sans Medium"/>
                <a:ea typeface="Open Sans Medium"/>
                <a:cs typeface="Open Sans Medium"/>
                <a:sym typeface="Open Sans Medium"/>
                <a:hlinkClick r:id="rId6"/>
              </a:rPr>
              <a:t>WE ARE VIY</a:t>
            </a:r>
            <a:endParaRPr b="0" i="0" sz="1400" u="none" cap="none" strike="noStrike">
              <a:solidFill>
                <a:srgbClr val="000000"/>
              </a:solidFill>
              <a:latin typeface="Open Sans Medium"/>
              <a:ea typeface="Open Sans Medium"/>
              <a:cs typeface="Open Sans Medium"/>
              <a:sym typeface="Open Sans Medium"/>
            </a:endParaRPr>
          </a:p>
        </p:txBody>
      </p:sp>
      <p:sp>
        <p:nvSpPr>
          <p:cNvPr id="92" name="Google Shape;92;p1"/>
          <p:cNvSpPr txBox="1"/>
          <p:nvPr/>
        </p:nvSpPr>
        <p:spPr>
          <a:xfrm>
            <a:off x="1838428" y="9144000"/>
            <a:ext cx="14611145" cy="38127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39"/>
              <a:buFont typeface="Arial"/>
              <a:buNone/>
            </a:pPr>
            <a:r>
              <a:rPr b="0" i="0" lang="en-US" sz="2239" u="none" cap="none" strike="noStrike">
                <a:solidFill>
                  <a:srgbClr val="FFFFFF"/>
                </a:solidFill>
                <a:latin typeface="Open Sans Light"/>
                <a:ea typeface="Open Sans Light"/>
                <a:cs typeface="Open Sans Light"/>
                <a:sym typeface="Open Sans Light"/>
              </a:rPr>
              <a:t>Youth | Community | Volunteering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339616fd09a_0_0"/>
          <p:cNvPicPr preferRelativeResize="0"/>
          <p:nvPr/>
        </p:nvPicPr>
        <p:blipFill>
          <a:blip r:embed="rId3">
            <a:alphaModFix/>
          </a:blip>
          <a:stretch>
            <a:fillRect/>
          </a:stretch>
        </p:blipFill>
        <p:spPr>
          <a:xfrm>
            <a:off x="15539950" y="925375"/>
            <a:ext cx="2457839" cy="1392775"/>
          </a:xfrm>
          <a:prstGeom prst="rect">
            <a:avLst/>
          </a:prstGeom>
          <a:noFill/>
          <a:ln>
            <a:noFill/>
          </a:ln>
        </p:spPr>
      </p:pic>
      <p:pic>
        <p:nvPicPr>
          <p:cNvPr id="323" name="Google Shape;323;g339616fd09a_0_0"/>
          <p:cNvPicPr preferRelativeResize="0"/>
          <p:nvPr/>
        </p:nvPicPr>
        <p:blipFill>
          <a:blip r:embed="rId4">
            <a:alphaModFix/>
          </a:blip>
          <a:stretch>
            <a:fillRect/>
          </a:stretch>
        </p:blipFill>
        <p:spPr>
          <a:xfrm>
            <a:off x="9129518" y="2209636"/>
            <a:ext cx="9158477" cy="6108650"/>
          </a:xfrm>
          <a:prstGeom prst="rect">
            <a:avLst/>
          </a:prstGeom>
          <a:noFill/>
          <a:ln>
            <a:noFill/>
          </a:ln>
        </p:spPr>
      </p:pic>
      <p:grpSp>
        <p:nvGrpSpPr>
          <p:cNvPr id="324" name="Google Shape;324;g339616fd09a_0_0"/>
          <p:cNvGrpSpPr/>
          <p:nvPr/>
        </p:nvGrpSpPr>
        <p:grpSpPr>
          <a:xfrm>
            <a:off x="-98335" y="9118560"/>
            <a:ext cx="19069142" cy="140141"/>
            <a:chOff x="0" y="-28575"/>
            <a:chExt cx="7102895" cy="52200"/>
          </a:xfrm>
        </p:grpSpPr>
        <p:sp>
          <p:nvSpPr>
            <p:cNvPr id="325" name="Google Shape;325;g339616fd09a_0_0"/>
            <p:cNvSpPr/>
            <p:nvPr/>
          </p:nvSpPr>
          <p:spPr>
            <a:xfrm>
              <a:off x="0" y="0"/>
              <a:ext cx="7102895" cy="23476"/>
            </a:xfrm>
            <a:custGeom>
              <a:rect b="b" l="l" r="r" t="t"/>
              <a:pathLst>
                <a:path extrusionOk="0" h="23476" w="7102895">
                  <a:moveTo>
                    <a:pt x="0" y="0"/>
                  </a:moveTo>
                  <a:lnTo>
                    <a:pt x="7102895" y="0"/>
                  </a:lnTo>
                  <a:lnTo>
                    <a:pt x="7102895" y="23476"/>
                  </a:lnTo>
                  <a:lnTo>
                    <a:pt x="0" y="23476"/>
                  </a:lnTo>
                  <a:close/>
                </a:path>
              </a:pathLst>
            </a:custGeom>
            <a:solidFill>
              <a:srgbClr val="E51B24"/>
            </a:solidFill>
            <a:ln>
              <a:noFill/>
            </a:ln>
          </p:spPr>
        </p:sp>
        <p:sp>
          <p:nvSpPr>
            <p:cNvPr id="326" name="Google Shape;326;g339616fd09a_0_0"/>
            <p:cNvSpPr txBox="1"/>
            <p:nvPr/>
          </p:nvSpPr>
          <p:spPr>
            <a:xfrm>
              <a:off x="0" y="-28575"/>
              <a:ext cx="7102800" cy="522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g339616fd09a_0_0"/>
          <p:cNvGrpSpPr/>
          <p:nvPr/>
        </p:nvGrpSpPr>
        <p:grpSpPr>
          <a:xfrm>
            <a:off x="707312" y="3664750"/>
            <a:ext cx="7640494" cy="4653675"/>
            <a:chOff x="0" y="-28575"/>
            <a:chExt cx="4331100" cy="2637988"/>
          </a:xfrm>
        </p:grpSpPr>
        <p:sp>
          <p:nvSpPr>
            <p:cNvPr id="328" name="Google Shape;328;g339616fd09a_0_0"/>
            <p:cNvSpPr/>
            <p:nvPr/>
          </p:nvSpPr>
          <p:spPr>
            <a:xfrm>
              <a:off x="0" y="0"/>
              <a:ext cx="4330958" cy="2609413"/>
            </a:xfrm>
            <a:custGeom>
              <a:rect b="b" l="l" r="r" t="t"/>
              <a:pathLst>
                <a:path extrusionOk="0" h="2609413" w="4330958">
                  <a:moveTo>
                    <a:pt x="0" y="0"/>
                  </a:moveTo>
                  <a:lnTo>
                    <a:pt x="4330958" y="0"/>
                  </a:lnTo>
                  <a:lnTo>
                    <a:pt x="4330958" y="2609413"/>
                  </a:lnTo>
                  <a:lnTo>
                    <a:pt x="0" y="2609413"/>
                  </a:lnTo>
                  <a:close/>
                </a:path>
              </a:pathLst>
            </a:custGeom>
            <a:solidFill>
              <a:srgbClr val="E51B24"/>
            </a:solidFill>
            <a:ln cap="sq" cmpd="sng" w="38100">
              <a:solidFill>
                <a:srgbClr val="000000"/>
              </a:solidFill>
              <a:prstDash val="solid"/>
              <a:miter lim="8000"/>
              <a:headEnd len="sm" w="sm" type="none"/>
              <a:tailEnd len="sm" w="sm" type="none"/>
            </a:ln>
          </p:spPr>
        </p:sp>
        <p:sp>
          <p:nvSpPr>
            <p:cNvPr id="329" name="Google Shape;329;g339616fd09a_0_0"/>
            <p:cNvSpPr txBox="1"/>
            <p:nvPr/>
          </p:nvSpPr>
          <p:spPr>
            <a:xfrm>
              <a:off x="0" y="-28575"/>
              <a:ext cx="4331100" cy="26379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0" name="Google Shape;330;g339616fd09a_0_0"/>
          <p:cNvSpPr/>
          <p:nvPr/>
        </p:nvSpPr>
        <p:spPr>
          <a:xfrm>
            <a:off x="5066006" y="9258300"/>
            <a:ext cx="1243993" cy="1119131"/>
          </a:xfrm>
          <a:custGeom>
            <a:rect b="b" l="l" r="r" t="t"/>
            <a:pathLst>
              <a:path extrusionOk="0" h="1119131" w="1243993">
                <a:moveTo>
                  <a:pt x="0" y="0"/>
                </a:moveTo>
                <a:lnTo>
                  <a:pt x="1243993" y="0"/>
                </a:lnTo>
                <a:lnTo>
                  <a:pt x="1243993" y="1119131"/>
                </a:lnTo>
                <a:lnTo>
                  <a:pt x="0" y="1119131"/>
                </a:lnTo>
                <a:lnTo>
                  <a:pt x="0" y="0"/>
                </a:lnTo>
                <a:close/>
              </a:path>
            </a:pathLst>
          </a:custGeom>
          <a:blipFill rotWithShape="1">
            <a:blip r:embed="rId5">
              <a:alphaModFix/>
            </a:blip>
            <a:stretch>
              <a:fillRect b="0" l="0" r="-5459" t="-17229"/>
            </a:stretch>
          </a:blipFill>
          <a:ln>
            <a:noFill/>
          </a:ln>
        </p:spPr>
      </p:sp>
      <p:sp>
        <p:nvSpPr>
          <p:cNvPr id="331" name="Google Shape;331;g339616fd09a_0_0"/>
          <p:cNvSpPr/>
          <p:nvPr/>
        </p:nvSpPr>
        <p:spPr>
          <a:xfrm>
            <a:off x="9510399" y="9319497"/>
            <a:ext cx="1851788" cy="890283"/>
          </a:xfrm>
          <a:custGeom>
            <a:rect b="b" l="l" r="r" t="t"/>
            <a:pathLst>
              <a:path extrusionOk="0" h="890283" w="1851788">
                <a:moveTo>
                  <a:pt x="0" y="0"/>
                </a:moveTo>
                <a:lnTo>
                  <a:pt x="1851788" y="0"/>
                </a:lnTo>
                <a:lnTo>
                  <a:pt x="1851788" y="890283"/>
                </a:lnTo>
                <a:lnTo>
                  <a:pt x="0" y="890283"/>
                </a:lnTo>
                <a:lnTo>
                  <a:pt x="0" y="0"/>
                </a:lnTo>
                <a:close/>
              </a:path>
            </a:pathLst>
          </a:custGeom>
          <a:blipFill rotWithShape="1">
            <a:blip r:embed="rId6">
              <a:alphaModFix/>
            </a:blip>
            <a:stretch>
              <a:fillRect b="0" l="0" r="0" t="0"/>
            </a:stretch>
          </a:blipFill>
          <a:ln>
            <a:noFill/>
          </a:ln>
        </p:spPr>
      </p:sp>
      <p:sp>
        <p:nvSpPr>
          <p:cNvPr id="332" name="Google Shape;332;g339616fd09a_0_0"/>
          <p:cNvSpPr/>
          <p:nvPr/>
        </p:nvSpPr>
        <p:spPr>
          <a:xfrm>
            <a:off x="1863875" y="9405039"/>
            <a:ext cx="1522404" cy="719200"/>
          </a:xfrm>
          <a:custGeom>
            <a:rect b="b" l="l" r="r" t="t"/>
            <a:pathLst>
              <a:path extrusionOk="0" h="719200" w="1522404">
                <a:moveTo>
                  <a:pt x="0" y="0"/>
                </a:moveTo>
                <a:lnTo>
                  <a:pt x="1522404" y="0"/>
                </a:lnTo>
                <a:lnTo>
                  <a:pt x="1522404" y="719200"/>
                </a:lnTo>
                <a:lnTo>
                  <a:pt x="0" y="719200"/>
                </a:lnTo>
                <a:lnTo>
                  <a:pt x="0" y="0"/>
                </a:lnTo>
                <a:close/>
              </a:path>
            </a:pathLst>
          </a:custGeom>
          <a:blipFill rotWithShape="1">
            <a:blip r:embed="rId7">
              <a:alphaModFix/>
            </a:blip>
            <a:stretch>
              <a:fillRect b="-17598" l="0" r="0" t="0"/>
            </a:stretch>
          </a:blipFill>
          <a:ln>
            <a:noFill/>
          </a:ln>
        </p:spPr>
      </p:sp>
      <p:grpSp>
        <p:nvGrpSpPr>
          <p:cNvPr id="333" name="Google Shape;333;g339616fd09a_0_0"/>
          <p:cNvGrpSpPr/>
          <p:nvPr/>
        </p:nvGrpSpPr>
        <p:grpSpPr>
          <a:xfrm>
            <a:off x="0" y="247316"/>
            <a:ext cx="2997902" cy="1392777"/>
            <a:chOff x="0" y="-28575"/>
            <a:chExt cx="1238700" cy="575480"/>
          </a:xfrm>
        </p:grpSpPr>
        <p:sp>
          <p:nvSpPr>
            <p:cNvPr id="334" name="Google Shape;334;g339616fd09a_0_0"/>
            <p:cNvSpPr/>
            <p:nvPr/>
          </p:nvSpPr>
          <p:spPr>
            <a:xfrm>
              <a:off x="0" y="0"/>
              <a:ext cx="1238627" cy="546905"/>
            </a:xfrm>
            <a:custGeom>
              <a:rect b="b" l="l" r="r" t="t"/>
              <a:pathLst>
                <a:path extrusionOk="0" h="546905" w="1238627">
                  <a:moveTo>
                    <a:pt x="0" y="0"/>
                  </a:moveTo>
                  <a:lnTo>
                    <a:pt x="1238627" y="0"/>
                  </a:lnTo>
                  <a:lnTo>
                    <a:pt x="1238627" y="546905"/>
                  </a:lnTo>
                  <a:lnTo>
                    <a:pt x="0" y="546905"/>
                  </a:lnTo>
                  <a:close/>
                </a:path>
              </a:pathLst>
            </a:custGeom>
            <a:solidFill>
              <a:srgbClr val="FFFFFF"/>
            </a:solidFill>
            <a:ln>
              <a:noFill/>
            </a:ln>
          </p:spPr>
        </p:sp>
        <p:sp>
          <p:nvSpPr>
            <p:cNvPr id="335" name="Google Shape;335;g339616fd09a_0_0"/>
            <p:cNvSpPr txBox="1"/>
            <p:nvPr/>
          </p:nvSpPr>
          <p:spPr>
            <a:xfrm>
              <a:off x="0" y="-28575"/>
              <a:ext cx="1238700" cy="5754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6" name="Google Shape;336;g339616fd09a_0_0"/>
          <p:cNvSpPr/>
          <p:nvPr/>
        </p:nvSpPr>
        <p:spPr>
          <a:xfrm>
            <a:off x="518529" y="1277250"/>
            <a:ext cx="2733247" cy="596979"/>
          </a:xfrm>
          <a:custGeom>
            <a:rect b="b" l="l" r="r" t="t"/>
            <a:pathLst>
              <a:path extrusionOk="0" h="596979" w="2733247">
                <a:moveTo>
                  <a:pt x="0" y="0"/>
                </a:moveTo>
                <a:lnTo>
                  <a:pt x="2733247" y="0"/>
                </a:lnTo>
                <a:lnTo>
                  <a:pt x="2733247" y="596980"/>
                </a:lnTo>
                <a:lnTo>
                  <a:pt x="0" y="596980"/>
                </a:lnTo>
                <a:lnTo>
                  <a:pt x="0" y="0"/>
                </a:lnTo>
                <a:close/>
              </a:path>
            </a:pathLst>
          </a:custGeom>
          <a:blipFill rotWithShape="1">
            <a:blip r:embed="rId8">
              <a:alphaModFix/>
            </a:blip>
            <a:stretch>
              <a:fillRect b="0" l="0" r="0" t="0"/>
            </a:stretch>
          </a:blipFill>
          <a:ln>
            <a:noFill/>
          </a:ln>
        </p:spPr>
      </p:sp>
      <p:sp>
        <p:nvSpPr>
          <p:cNvPr id="337" name="Google Shape;337;g339616fd09a_0_0"/>
          <p:cNvSpPr txBox="1"/>
          <p:nvPr/>
        </p:nvSpPr>
        <p:spPr>
          <a:xfrm>
            <a:off x="1028700" y="4099817"/>
            <a:ext cx="6934200" cy="4677900"/>
          </a:xfrm>
          <a:prstGeom prst="rect">
            <a:avLst/>
          </a:prstGeom>
          <a:noFill/>
          <a:ln>
            <a:noFill/>
          </a:ln>
        </p:spPr>
        <p:txBody>
          <a:bodyPr anchorCtr="0" anchor="t" bIns="0" lIns="0" spcFirstLastPara="1" rIns="0" wrap="square" tIns="0">
            <a:spAutoFit/>
          </a:bodyPr>
          <a:lstStyle/>
          <a:p>
            <a:pPr indent="0" lvl="0" marL="0" marR="0" rtl="0" algn="l">
              <a:lnSpc>
                <a:spcPct val="140050"/>
              </a:lnSpc>
              <a:spcBef>
                <a:spcPts val="0"/>
              </a:spcBef>
              <a:spcAft>
                <a:spcPts val="0"/>
              </a:spcAft>
              <a:buClr>
                <a:srgbClr val="000000"/>
              </a:buClr>
              <a:buSzPts val="1900"/>
              <a:buFont typeface="Arial"/>
              <a:buNone/>
            </a:pPr>
            <a:r>
              <a:rPr b="0" i="0" lang="en-US" sz="1900" u="none" cap="none" strike="noStrike">
                <a:solidFill>
                  <a:schemeClr val="lt1"/>
                </a:solidFill>
                <a:latin typeface="Open Sans Medium"/>
                <a:ea typeface="Open Sans Medium"/>
                <a:cs typeface="Open Sans Medium"/>
                <a:sym typeface="Open Sans Medium"/>
              </a:rPr>
              <a:t>Project: </a:t>
            </a:r>
            <a:r>
              <a:rPr lang="en-US" sz="1900">
                <a:solidFill>
                  <a:schemeClr val="lt1"/>
                </a:solidFill>
                <a:latin typeface="Open Sans Medium"/>
                <a:ea typeface="Open Sans Medium"/>
                <a:cs typeface="Open Sans Medium"/>
                <a:sym typeface="Open Sans Medium"/>
              </a:rPr>
              <a:t>Wigan</a:t>
            </a:r>
            <a:r>
              <a:rPr lang="en-US" sz="1900">
                <a:solidFill>
                  <a:schemeClr val="lt1"/>
                </a:solidFill>
                <a:latin typeface="Open Sans Medium"/>
                <a:ea typeface="Open Sans Medium"/>
                <a:cs typeface="Open Sans Medium"/>
                <a:sym typeface="Open Sans Medium"/>
              </a:rPr>
              <a:t> Cricket Club</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lang="en-US" sz="1900">
                <a:solidFill>
                  <a:schemeClr val="lt1"/>
                </a:solidFill>
                <a:latin typeface="Open Sans Medium"/>
                <a:ea typeface="Open Sans Medium"/>
                <a:cs typeface="Open Sans Medium"/>
                <a:sym typeface="Open Sans Medium"/>
              </a:rPr>
              <a:t>26</a:t>
            </a:r>
            <a:r>
              <a:rPr b="0" i="0" lang="en-US" sz="1900" u="none" cap="none" strike="noStrike">
                <a:solidFill>
                  <a:schemeClr val="lt1"/>
                </a:solidFill>
                <a:latin typeface="Open Sans Medium"/>
                <a:ea typeface="Open Sans Medium"/>
                <a:cs typeface="Open Sans Medium"/>
                <a:sym typeface="Open Sans Medium"/>
              </a:rPr>
              <a:t> learners completed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lang="en-US" sz="1900">
                <a:solidFill>
                  <a:schemeClr val="lt1"/>
                </a:solidFill>
                <a:latin typeface="Open Sans Medium"/>
                <a:ea typeface="Open Sans Medium"/>
                <a:cs typeface="Open Sans Medium"/>
                <a:sym typeface="Open Sans Medium"/>
              </a:rPr>
              <a:t>22 </a:t>
            </a:r>
            <a:r>
              <a:rPr b="0" i="0" lang="en-US" sz="1900" u="none" cap="none" strike="noStrike">
                <a:solidFill>
                  <a:schemeClr val="lt1"/>
                </a:solidFill>
                <a:latin typeface="Open Sans Medium"/>
                <a:ea typeface="Open Sans Medium"/>
                <a:cs typeface="Open Sans Medium"/>
                <a:sym typeface="Open Sans Medium"/>
              </a:rPr>
              <a:t> gained City &amp; Guilds accreditation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b="0" i="0" lang="en-US" sz="1900" u="none" cap="none" strike="noStrike">
                <a:solidFill>
                  <a:schemeClr val="lt1"/>
                </a:solidFill>
                <a:latin typeface="Open Sans Medium"/>
                <a:ea typeface="Open Sans Medium"/>
                <a:cs typeface="Open Sans Medium"/>
                <a:sym typeface="Open Sans Medium"/>
              </a:rPr>
              <a:t>10 Individual Referral partners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lang="en-US" sz="1900">
                <a:solidFill>
                  <a:schemeClr val="lt1"/>
                </a:solidFill>
                <a:latin typeface="Open Sans Medium"/>
                <a:ea typeface="Open Sans Medium"/>
                <a:cs typeface="Open Sans Medium"/>
                <a:sym typeface="Open Sans Medium"/>
              </a:rPr>
              <a:t>Groundwork</a:t>
            </a:r>
            <a:r>
              <a:rPr lang="en-US" sz="1900">
                <a:solidFill>
                  <a:schemeClr val="lt1"/>
                </a:solidFill>
                <a:latin typeface="Open Sans Medium"/>
                <a:ea typeface="Open Sans Medium"/>
                <a:cs typeface="Open Sans Medium"/>
                <a:sym typeface="Open Sans Medium"/>
              </a:rPr>
              <a:t> Cheshire, Lancashire, Wigan and Leigh College, Wigan Youth </a:t>
            </a:r>
            <a:r>
              <a:rPr lang="en-US" sz="1900">
                <a:solidFill>
                  <a:schemeClr val="lt1"/>
                </a:solidFill>
                <a:latin typeface="Open Sans Medium"/>
                <a:ea typeface="Open Sans Medium"/>
                <a:cs typeface="Open Sans Medium"/>
                <a:sym typeface="Open Sans Medium"/>
              </a:rPr>
              <a:t>Zone and</a:t>
            </a:r>
            <a:r>
              <a:rPr lang="en-US" sz="1900">
                <a:solidFill>
                  <a:schemeClr val="lt1"/>
                </a:solidFill>
                <a:latin typeface="Open Sans Medium"/>
                <a:ea typeface="Open Sans Medium"/>
                <a:cs typeface="Open Sans Medium"/>
                <a:sym typeface="Open Sans Medium"/>
              </a:rPr>
              <a:t> Wargrave </a:t>
            </a:r>
            <a:r>
              <a:rPr lang="en-US" sz="1900">
                <a:solidFill>
                  <a:schemeClr val="lt1"/>
                </a:solidFill>
                <a:latin typeface="Open Sans Medium"/>
                <a:ea typeface="Open Sans Medium"/>
                <a:cs typeface="Open Sans Medium"/>
                <a:sym typeface="Open Sans Medium"/>
              </a:rPr>
              <a:t>House</a:t>
            </a:r>
            <a:r>
              <a:rPr lang="en-US" sz="1900">
                <a:solidFill>
                  <a:schemeClr val="lt1"/>
                </a:solidFill>
                <a:latin typeface="Open Sans Medium"/>
                <a:ea typeface="Open Sans Medium"/>
                <a:cs typeface="Open Sans Medium"/>
                <a:sym typeface="Open Sans Medium"/>
              </a:rPr>
              <a:t> School</a:t>
            </a:r>
            <a:endParaRPr sz="1900">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t/>
            </a:r>
            <a:endParaRPr sz="1900">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lang="en-US" sz="2200" u="sng">
                <a:solidFill>
                  <a:schemeClr val="hlink"/>
                </a:solidFill>
                <a:hlinkClick r:id="rId9"/>
              </a:rPr>
              <a:t>VIY x Inspiring Generations: A Cricket Strategy for Greater Manchester - YouTube</a:t>
            </a:r>
            <a:endParaRPr sz="2200">
              <a:solidFill>
                <a:schemeClr val="lt1"/>
              </a:solidFill>
              <a:latin typeface="Open Sans Medium"/>
              <a:ea typeface="Open Sans Medium"/>
              <a:cs typeface="Open Sans Medium"/>
              <a:sym typeface="Open Sans Medium"/>
            </a:endParaRPr>
          </a:p>
          <a:p>
            <a:pPr indent="0" lvl="0" marL="0" marR="0" rtl="0" algn="l">
              <a:lnSpc>
                <a:spcPct val="140050"/>
              </a:lnSpc>
              <a:spcBef>
                <a:spcPts val="0"/>
              </a:spcBef>
              <a:spcAft>
                <a:spcPts val="0"/>
              </a:spcAft>
              <a:buClr>
                <a:srgbClr val="000000"/>
              </a:buClr>
              <a:buSzPts val="1900"/>
              <a:buFont typeface="Arial"/>
              <a:buNone/>
            </a:pPr>
            <a:r>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40050"/>
              </a:lnSpc>
              <a:spcBef>
                <a:spcPts val="0"/>
              </a:spcBef>
              <a:spcAft>
                <a:spcPts val="0"/>
              </a:spcAft>
              <a:buClr>
                <a:srgbClr val="000000"/>
              </a:buClr>
              <a:buSzPts val="1900"/>
              <a:buFont typeface="Arial"/>
              <a:buNone/>
            </a:pPr>
            <a:r>
              <a:t/>
            </a:r>
            <a:endParaRPr b="0" i="0" sz="1900" u="none" cap="none" strike="noStrike">
              <a:solidFill>
                <a:schemeClr val="lt1"/>
              </a:solidFill>
              <a:latin typeface="Open Sans Medium"/>
              <a:ea typeface="Open Sans Medium"/>
              <a:cs typeface="Open Sans Medium"/>
              <a:sym typeface="Open Sans Medium"/>
            </a:endParaRPr>
          </a:p>
        </p:txBody>
      </p:sp>
      <p:sp>
        <p:nvSpPr>
          <p:cNvPr id="338" name="Google Shape;338;g339616fd09a_0_0"/>
          <p:cNvSpPr/>
          <p:nvPr/>
        </p:nvSpPr>
        <p:spPr>
          <a:xfrm>
            <a:off x="14561572" y="9367192"/>
            <a:ext cx="833063" cy="833063"/>
          </a:xfrm>
          <a:custGeom>
            <a:rect b="b" l="l" r="r" t="t"/>
            <a:pathLst>
              <a:path extrusionOk="0" h="833063" w="833063">
                <a:moveTo>
                  <a:pt x="0" y="0"/>
                </a:moveTo>
                <a:lnTo>
                  <a:pt x="833063" y="0"/>
                </a:lnTo>
                <a:lnTo>
                  <a:pt x="833063" y="833063"/>
                </a:lnTo>
                <a:lnTo>
                  <a:pt x="0" y="833063"/>
                </a:lnTo>
                <a:lnTo>
                  <a:pt x="0" y="0"/>
                </a:lnTo>
                <a:close/>
              </a:path>
            </a:pathLst>
          </a:custGeom>
          <a:blipFill rotWithShape="1">
            <a:blip r:embed="rId10">
              <a:alphaModFix/>
            </a:blip>
            <a:stretch>
              <a:fillRect b="0" l="0" r="0" t="0"/>
            </a:stretch>
          </a:blipFill>
          <a:ln>
            <a:noFill/>
          </a:ln>
        </p:spPr>
      </p:sp>
      <p:grpSp>
        <p:nvGrpSpPr>
          <p:cNvPr id="339" name="Google Shape;339;g339616fd09a_0_0"/>
          <p:cNvGrpSpPr/>
          <p:nvPr/>
        </p:nvGrpSpPr>
        <p:grpSpPr>
          <a:xfrm>
            <a:off x="707312" y="2145045"/>
            <a:ext cx="7640219" cy="1154958"/>
            <a:chOff x="0" y="-28575"/>
            <a:chExt cx="2845837" cy="430200"/>
          </a:xfrm>
        </p:grpSpPr>
        <p:sp>
          <p:nvSpPr>
            <p:cNvPr id="340" name="Google Shape;340;g339616fd09a_0_0"/>
            <p:cNvSpPr/>
            <p:nvPr/>
          </p:nvSpPr>
          <p:spPr>
            <a:xfrm>
              <a:off x="0" y="0"/>
              <a:ext cx="2845837" cy="401525"/>
            </a:xfrm>
            <a:custGeom>
              <a:rect b="b" l="l" r="r" t="t"/>
              <a:pathLst>
                <a:path extrusionOk="0" h="401525" w="2845837">
                  <a:moveTo>
                    <a:pt x="0" y="0"/>
                  </a:moveTo>
                  <a:lnTo>
                    <a:pt x="2845837" y="0"/>
                  </a:lnTo>
                  <a:lnTo>
                    <a:pt x="2845837" y="401525"/>
                  </a:lnTo>
                  <a:lnTo>
                    <a:pt x="0" y="401525"/>
                  </a:lnTo>
                  <a:close/>
                </a:path>
              </a:pathLst>
            </a:custGeom>
            <a:solidFill>
              <a:srgbClr val="E51B24"/>
            </a:solidFill>
            <a:ln>
              <a:noFill/>
            </a:ln>
          </p:spPr>
        </p:sp>
        <p:sp>
          <p:nvSpPr>
            <p:cNvPr id="341" name="Google Shape;341;g339616fd09a_0_0"/>
            <p:cNvSpPr txBox="1"/>
            <p:nvPr/>
          </p:nvSpPr>
          <p:spPr>
            <a:xfrm>
              <a:off x="0" y="-28575"/>
              <a:ext cx="2845800" cy="430200"/>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2" name="Google Shape;342;g339616fd09a_0_0"/>
          <p:cNvSpPr txBox="1"/>
          <p:nvPr/>
        </p:nvSpPr>
        <p:spPr>
          <a:xfrm>
            <a:off x="1053515" y="2476990"/>
            <a:ext cx="9244800" cy="585000"/>
          </a:xfrm>
          <a:prstGeom prst="rect">
            <a:avLst/>
          </a:prstGeom>
          <a:noFill/>
          <a:ln>
            <a:noFill/>
          </a:ln>
        </p:spPr>
        <p:txBody>
          <a:bodyPr anchorCtr="0" anchor="t" bIns="0" lIns="0" spcFirstLastPara="1" rIns="0" wrap="square" tIns="0">
            <a:spAutoFit/>
          </a:bodyPr>
          <a:lstStyle/>
          <a:p>
            <a:pPr indent="0" lvl="0" marL="0" marR="0" rtl="0" algn="l">
              <a:lnSpc>
                <a:spcPct val="168016"/>
              </a:lnSpc>
              <a:spcBef>
                <a:spcPts val="0"/>
              </a:spcBef>
              <a:spcAft>
                <a:spcPts val="0"/>
              </a:spcAft>
              <a:buClr>
                <a:srgbClr val="000000"/>
              </a:buClr>
              <a:buSzPts val="4199"/>
              <a:buFont typeface="Arial"/>
              <a:buNone/>
            </a:pPr>
            <a:r>
              <a:rPr lang="en-US" sz="3800">
                <a:solidFill>
                  <a:srgbClr val="FFFFFF"/>
                </a:solidFill>
                <a:latin typeface="Open Sans Medium"/>
                <a:ea typeface="Open Sans Medium"/>
                <a:cs typeface="Open Sans Medium"/>
                <a:sym typeface="Open Sans Medium"/>
              </a:rPr>
              <a:t>GMCA - Inspiring Generations</a:t>
            </a:r>
            <a:endParaRPr b="0" i="0" sz="3800" u="none" cap="none" strike="noStrike">
              <a:solidFill>
                <a:srgbClr val="000000"/>
              </a:solidFill>
              <a:latin typeface="Open Sans Medium"/>
              <a:ea typeface="Open Sans Medium"/>
              <a:cs typeface="Open Sans Medium"/>
              <a:sym typeface="Open Sans Medium"/>
            </a:endParaRPr>
          </a:p>
        </p:txBody>
      </p:sp>
      <p:sp>
        <p:nvSpPr>
          <p:cNvPr id="343" name="Google Shape;343;g339616fd09a_0_0"/>
          <p:cNvSpPr/>
          <p:nvPr/>
        </p:nvSpPr>
        <p:spPr>
          <a:xfrm>
            <a:off x="0" y="0"/>
            <a:ext cx="18770700" cy="89160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4" name="Google Shape;344;g339616fd09a_0_0"/>
          <p:cNvGrpSpPr/>
          <p:nvPr/>
        </p:nvGrpSpPr>
        <p:grpSpPr>
          <a:xfrm>
            <a:off x="12829349" y="6957149"/>
            <a:ext cx="9244783" cy="897566"/>
            <a:chOff x="0" y="-28575"/>
            <a:chExt cx="3682007" cy="334314"/>
          </a:xfrm>
        </p:grpSpPr>
        <p:sp>
          <p:nvSpPr>
            <p:cNvPr id="345" name="Google Shape;345;g339616fd09a_0_0"/>
            <p:cNvSpPr/>
            <p:nvPr/>
          </p:nvSpPr>
          <p:spPr>
            <a:xfrm>
              <a:off x="0" y="0"/>
              <a:ext cx="3682007" cy="305739"/>
            </a:xfrm>
            <a:custGeom>
              <a:rect b="b" l="l" r="r" t="t"/>
              <a:pathLst>
                <a:path extrusionOk="0" h="305739" w="3682007">
                  <a:moveTo>
                    <a:pt x="0" y="0"/>
                  </a:moveTo>
                  <a:lnTo>
                    <a:pt x="3682007" y="0"/>
                  </a:lnTo>
                  <a:lnTo>
                    <a:pt x="3682007" y="305739"/>
                  </a:lnTo>
                  <a:lnTo>
                    <a:pt x="0" y="305739"/>
                  </a:lnTo>
                  <a:close/>
                </a:path>
              </a:pathLst>
            </a:custGeom>
            <a:solidFill>
              <a:srgbClr val="FFFFFF"/>
            </a:solidFill>
            <a:ln>
              <a:noFill/>
            </a:ln>
          </p:spPr>
        </p:sp>
        <p:sp>
          <p:nvSpPr>
            <p:cNvPr id="346" name="Google Shape;346;g339616fd09a_0_0"/>
            <p:cNvSpPr txBox="1"/>
            <p:nvPr/>
          </p:nvSpPr>
          <p:spPr>
            <a:xfrm>
              <a:off x="0" y="-28575"/>
              <a:ext cx="3681900" cy="334200"/>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7" name="Google Shape;347;g339616fd09a_0_0"/>
          <p:cNvSpPr txBox="1"/>
          <p:nvPr/>
        </p:nvSpPr>
        <p:spPr>
          <a:xfrm>
            <a:off x="11672404" y="7275125"/>
            <a:ext cx="6479100" cy="26160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Clr>
                <a:srgbClr val="000000"/>
              </a:buClr>
              <a:buSzPts val="1699"/>
              <a:buFont typeface="Arial"/>
              <a:buNone/>
            </a:pPr>
            <a:r>
              <a:rPr b="1" lang="en-US" sz="1699">
                <a:latin typeface="Open Sans"/>
                <a:ea typeface="Open Sans"/>
                <a:cs typeface="Open Sans"/>
                <a:sym typeface="Open Sans"/>
              </a:rPr>
              <a:t>Wigan</a:t>
            </a:r>
            <a:r>
              <a:rPr b="1" lang="en-US" sz="1699">
                <a:latin typeface="Open Sans"/>
                <a:ea typeface="Open Sans"/>
                <a:cs typeface="Open Sans"/>
                <a:sym typeface="Open Sans"/>
              </a:rPr>
              <a:t> Sports Club, Decking renovation Project </a:t>
            </a:r>
            <a:endParaRPr b="0" i="0" sz="1400" u="none" cap="none" strike="noStrike">
              <a:solidFill>
                <a:srgbClr val="000000"/>
              </a:solidFill>
              <a:latin typeface="Arial"/>
              <a:ea typeface="Arial"/>
              <a:cs typeface="Arial"/>
              <a:sym typeface="Arial"/>
            </a:endParaRPr>
          </a:p>
        </p:txBody>
      </p:sp>
      <p:sp>
        <p:nvSpPr>
          <p:cNvPr id="348" name="Google Shape;348;g339616fd09a_0_0"/>
          <p:cNvSpPr txBox="1"/>
          <p:nvPr/>
        </p:nvSpPr>
        <p:spPr>
          <a:xfrm>
            <a:off x="11448125" y="409982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solidFill>
                  <a:schemeClr val="hlink"/>
                </a:solidFill>
                <a:hlinkClick r:id="rId11"/>
              </a:rPr>
              <a:t>VIY x Inspiring Generations: A Cricket Strategy for Greater Manchester - YouTube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g339bf315fd3_1_0"/>
          <p:cNvGrpSpPr/>
          <p:nvPr/>
        </p:nvGrpSpPr>
        <p:grpSpPr>
          <a:xfrm>
            <a:off x="-98335" y="9118560"/>
            <a:ext cx="19069142" cy="140141"/>
            <a:chOff x="0" y="-28575"/>
            <a:chExt cx="7102895" cy="52200"/>
          </a:xfrm>
        </p:grpSpPr>
        <p:sp>
          <p:nvSpPr>
            <p:cNvPr id="358" name="Google Shape;358;g339bf315fd3_1_0"/>
            <p:cNvSpPr/>
            <p:nvPr/>
          </p:nvSpPr>
          <p:spPr>
            <a:xfrm>
              <a:off x="0" y="0"/>
              <a:ext cx="7102895" cy="23476"/>
            </a:xfrm>
            <a:custGeom>
              <a:rect b="b" l="l" r="r" t="t"/>
              <a:pathLst>
                <a:path extrusionOk="0" h="23476" w="7102895">
                  <a:moveTo>
                    <a:pt x="0" y="0"/>
                  </a:moveTo>
                  <a:lnTo>
                    <a:pt x="7102895" y="0"/>
                  </a:lnTo>
                  <a:lnTo>
                    <a:pt x="7102895" y="23476"/>
                  </a:lnTo>
                  <a:lnTo>
                    <a:pt x="0" y="23476"/>
                  </a:lnTo>
                  <a:close/>
                </a:path>
              </a:pathLst>
            </a:custGeom>
            <a:solidFill>
              <a:srgbClr val="E51B24"/>
            </a:solidFill>
            <a:ln>
              <a:noFill/>
            </a:ln>
          </p:spPr>
        </p:sp>
        <p:sp>
          <p:nvSpPr>
            <p:cNvPr id="359" name="Google Shape;359;g339bf315fd3_1_0"/>
            <p:cNvSpPr txBox="1"/>
            <p:nvPr/>
          </p:nvSpPr>
          <p:spPr>
            <a:xfrm>
              <a:off x="0" y="-28575"/>
              <a:ext cx="7102800" cy="522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g339bf315fd3_1_0"/>
          <p:cNvGrpSpPr/>
          <p:nvPr/>
        </p:nvGrpSpPr>
        <p:grpSpPr>
          <a:xfrm>
            <a:off x="751762" y="3695663"/>
            <a:ext cx="7640494" cy="4653675"/>
            <a:chOff x="0" y="-28575"/>
            <a:chExt cx="4331100" cy="2637988"/>
          </a:xfrm>
        </p:grpSpPr>
        <p:sp>
          <p:nvSpPr>
            <p:cNvPr id="361" name="Google Shape;361;g339bf315fd3_1_0"/>
            <p:cNvSpPr/>
            <p:nvPr/>
          </p:nvSpPr>
          <p:spPr>
            <a:xfrm>
              <a:off x="0" y="0"/>
              <a:ext cx="4330958" cy="2609413"/>
            </a:xfrm>
            <a:custGeom>
              <a:rect b="b" l="l" r="r" t="t"/>
              <a:pathLst>
                <a:path extrusionOk="0" h="2609413" w="4330958">
                  <a:moveTo>
                    <a:pt x="0" y="0"/>
                  </a:moveTo>
                  <a:lnTo>
                    <a:pt x="4330958" y="0"/>
                  </a:lnTo>
                  <a:lnTo>
                    <a:pt x="4330958" y="2609413"/>
                  </a:lnTo>
                  <a:lnTo>
                    <a:pt x="0" y="2609413"/>
                  </a:lnTo>
                  <a:close/>
                </a:path>
              </a:pathLst>
            </a:custGeom>
            <a:solidFill>
              <a:srgbClr val="E51B24"/>
            </a:solidFill>
            <a:ln cap="sq" cmpd="sng" w="38100">
              <a:solidFill>
                <a:srgbClr val="000000"/>
              </a:solidFill>
              <a:prstDash val="solid"/>
              <a:miter lim="8000"/>
              <a:headEnd len="sm" w="sm" type="none"/>
              <a:tailEnd len="sm" w="sm" type="none"/>
            </a:ln>
          </p:spPr>
        </p:sp>
        <p:sp>
          <p:nvSpPr>
            <p:cNvPr id="362" name="Google Shape;362;g339bf315fd3_1_0"/>
            <p:cNvSpPr txBox="1"/>
            <p:nvPr/>
          </p:nvSpPr>
          <p:spPr>
            <a:xfrm>
              <a:off x="0" y="-28575"/>
              <a:ext cx="4331100" cy="26379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3" name="Google Shape;363;g339bf315fd3_1_0"/>
          <p:cNvSpPr/>
          <p:nvPr/>
        </p:nvSpPr>
        <p:spPr>
          <a:xfrm>
            <a:off x="5066006" y="9258300"/>
            <a:ext cx="1243993" cy="1119131"/>
          </a:xfrm>
          <a:custGeom>
            <a:rect b="b" l="l" r="r" t="t"/>
            <a:pathLst>
              <a:path extrusionOk="0" h="1119131" w="1243993">
                <a:moveTo>
                  <a:pt x="0" y="0"/>
                </a:moveTo>
                <a:lnTo>
                  <a:pt x="1243993" y="0"/>
                </a:lnTo>
                <a:lnTo>
                  <a:pt x="1243993" y="1119131"/>
                </a:lnTo>
                <a:lnTo>
                  <a:pt x="0" y="1119131"/>
                </a:lnTo>
                <a:lnTo>
                  <a:pt x="0" y="0"/>
                </a:lnTo>
                <a:close/>
              </a:path>
            </a:pathLst>
          </a:custGeom>
          <a:blipFill rotWithShape="1">
            <a:blip r:embed="rId3">
              <a:alphaModFix/>
            </a:blip>
            <a:stretch>
              <a:fillRect b="0" l="0" r="-5459" t="-17229"/>
            </a:stretch>
          </a:blipFill>
          <a:ln>
            <a:noFill/>
          </a:ln>
        </p:spPr>
      </p:sp>
      <p:sp>
        <p:nvSpPr>
          <p:cNvPr id="364" name="Google Shape;364;g339bf315fd3_1_0"/>
          <p:cNvSpPr/>
          <p:nvPr/>
        </p:nvSpPr>
        <p:spPr>
          <a:xfrm>
            <a:off x="9510399" y="9319497"/>
            <a:ext cx="1851788" cy="890283"/>
          </a:xfrm>
          <a:custGeom>
            <a:rect b="b" l="l" r="r" t="t"/>
            <a:pathLst>
              <a:path extrusionOk="0" h="890283" w="1851788">
                <a:moveTo>
                  <a:pt x="0" y="0"/>
                </a:moveTo>
                <a:lnTo>
                  <a:pt x="1851788" y="0"/>
                </a:lnTo>
                <a:lnTo>
                  <a:pt x="1851788" y="890283"/>
                </a:lnTo>
                <a:lnTo>
                  <a:pt x="0" y="890283"/>
                </a:lnTo>
                <a:lnTo>
                  <a:pt x="0" y="0"/>
                </a:lnTo>
                <a:close/>
              </a:path>
            </a:pathLst>
          </a:custGeom>
          <a:blipFill rotWithShape="1">
            <a:blip r:embed="rId4">
              <a:alphaModFix/>
            </a:blip>
            <a:stretch>
              <a:fillRect b="0" l="0" r="0" t="0"/>
            </a:stretch>
          </a:blipFill>
          <a:ln>
            <a:noFill/>
          </a:ln>
        </p:spPr>
      </p:sp>
      <p:sp>
        <p:nvSpPr>
          <p:cNvPr id="365" name="Google Shape;365;g339bf315fd3_1_0"/>
          <p:cNvSpPr/>
          <p:nvPr/>
        </p:nvSpPr>
        <p:spPr>
          <a:xfrm>
            <a:off x="1863875" y="9405039"/>
            <a:ext cx="1522404" cy="719200"/>
          </a:xfrm>
          <a:custGeom>
            <a:rect b="b" l="l" r="r" t="t"/>
            <a:pathLst>
              <a:path extrusionOk="0" h="719200" w="1522404">
                <a:moveTo>
                  <a:pt x="0" y="0"/>
                </a:moveTo>
                <a:lnTo>
                  <a:pt x="1522404" y="0"/>
                </a:lnTo>
                <a:lnTo>
                  <a:pt x="1522404" y="719200"/>
                </a:lnTo>
                <a:lnTo>
                  <a:pt x="0" y="719200"/>
                </a:lnTo>
                <a:lnTo>
                  <a:pt x="0" y="0"/>
                </a:lnTo>
                <a:close/>
              </a:path>
            </a:pathLst>
          </a:custGeom>
          <a:blipFill rotWithShape="1">
            <a:blip r:embed="rId5">
              <a:alphaModFix/>
            </a:blip>
            <a:stretch>
              <a:fillRect b="-17598" l="0" r="0" t="0"/>
            </a:stretch>
          </a:blipFill>
          <a:ln>
            <a:noFill/>
          </a:ln>
        </p:spPr>
      </p:sp>
      <p:grpSp>
        <p:nvGrpSpPr>
          <p:cNvPr id="366" name="Google Shape;366;g339bf315fd3_1_0"/>
          <p:cNvGrpSpPr/>
          <p:nvPr/>
        </p:nvGrpSpPr>
        <p:grpSpPr>
          <a:xfrm>
            <a:off x="0" y="247316"/>
            <a:ext cx="2997902" cy="1392777"/>
            <a:chOff x="0" y="-28575"/>
            <a:chExt cx="1238700" cy="575480"/>
          </a:xfrm>
        </p:grpSpPr>
        <p:sp>
          <p:nvSpPr>
            <p:cNvPr id="367" name="Google Shape;367;g339bf315fd3_1_0"/>
            <p:cNvSpPr/>
            <p:nvPr/>
          </p:nvSpPr>
          <p:spPr>
            <a:xfrm>
              <a:off x="0" y="0"/>
              <a:ext cx="1238627" cy="546905"/>
            </a:xfrm>
            <a:custGeom>
              <a:rect b="b" l="l" r="r" t="t"/>
              <a:pathLst>
                <a:path extrusionOk="0" h="546905" w="1238627">
                  <a:moveTo>
                    <a:pt x="0" y="0"/>
                  </a:moveTo>
                  <a:lnTo>
                    <a:pt x="1238627" y="0"/>
                  </a:lnTo>
                  <a:lnTo>
                    <a:pt x="1238627" y="546905"/>
                  </a:lnTo>
                  <a:lnTo>
                    <a:pt x="0" y="546905"/>
                  </a:lnTo>
                  <a:close/>
                </a:path>
              </a:pathLst>
            </a:custGeom>
            <a:solidFill>
              <a:srgbClr val="FFFFFF"/>
            </a:solidFill>
            <a:ln>
              <a:noFill/>
            </a:ln>
          </p:spPr>
        </p:sp>
        <p:sp>
          <p:nvSpPr>
            <p:cNvPr id="368" name="Google Shape;368;g339bf315fd3_1_0"/>
            <p:cNvSpPr txBox="1"/>
            <p:nvPr/>
          </p:nvSpPr>
          <p:spPr>
            <a:xfrm>
              <a:off x="0" y="-28575"/>
              <a:ext cx="1238700" cy="5754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9" name="Google Shape;369;g339bf315fd3_1_0"/>
          <p:cNvSpPr/>
          <p:nvPr/>
        </p:nvSpPr>
        <p:spPr>
          <a:xfrm>
            <a:off x="518529" y="1277250"/>
            <a:ext cx="2733247" cy="596979"/>
          </a:xfrm>
          <a:custGeom>
            <a:rect b="b" l="l" r="r" t="t"/>
            <a:pathLst>
              <a:path extrusionOk="0" h="596979" w="2733247">
                <a:moveTo>
                  <a:pt x="0" y="0"/>
                </a:moveTo>
                <a:lnTo>
                  <a:pt x="2733247" y="0"/>
                </a:lnTo>
                <a:lnTo>
                  <a:pt x="2733247" y="596980"/>
                </a:lnTo>
                <a:lnTo>
                  <a:pt x="0" y="596980"/>
                </a:lnTo>
                <a:lnTo>
                  <a:pt x="0" y="0"/>
                </a:lnTo>
                <a:close/>
              </a:path>
            </a:pathLst>
          </a:custGeom>
          <a:blipFill rotWithShape="1">
            <a:blip r:embed="rId6">
              <a:alphaModFix/>
            </a:blip>
            <a:stretch>
              <a:fillRect b="0" l="0" r="0" t="0"/>
            </a:stretch>
          </a:blipFill>
          <a:ln>
            <a:noFill/>
          </a:ln>
        </p:spPr>
      </p:sp>
      <p:sp>
        <p:nvSpPr>
          <p:cNvPr id="370" name="Google Shape;370;g339bf315fd3_1_0"/>
          <p:cNvSpPr txBox="1"/>
          <p:nvPr/>
        </p:nvSpPr>
        <p:spPr>
          <a:xfrm>
            <a:off x="1028700" y="4099817"/>
            <a:ext cx="6934200" cy="5147400"/>
          </a:xfrm>
          <a:prstGeom prst="rect">
            <a:avLst/>
          </a:prstGeom>
          <a:noFill/>
          <a:ln>
            <a:noFill/>
          </a:ln>
        </p:spPr>
        <p:txBody>
          <a:bodyPr anchorCtr="0" anchor="t" bIns="0" lIns="0" spcFirstLastPara="1" rIns="0" wrap="square" tIns="0">
            <a:spAutoFit/>
          </a:bodyPr>
          <a:lstStyle/>
          <a:p>
            <a:pPr indent="0" lvl="0" marL="0" marR="0" rtl="0" algn="l">
              <a:lnSpc>
                <a:spcPct val="140050"/>
              </a:lnSpc>
              <a:spcBef>
                <a:spcPts val="0"/>
              </a:spcBef>
              <a:spcAft>
                <a:spcPts val="0"/>
              </a:spcAft>
              <a:buClr>
                <a:srgbClr val="000000"/>
              </a:buClr>
              <a:buSzPts val="1900"/>
              <a:buFont typeface="Arial"/>
              <a:buNone/>
            </a:pPr>
            <a:r>
              <a:rPr b="0" i="0" lang="en-US" sz="1900" u="none" cap="none" strike="noStrike">
                <a:solidFill>
                  <a:schemeClr val="lt1"/>
                </a:solidFill>
                <a:latin typeface="Open Sans Medium"/>
                <a:ea typeface="Open Sans Medium"/>
                <a:cs typeface="Open Sans Medium"/>
                <a:sym typeface="Open Sans Medium"/>
              </a:rPr>
              <a:t>Project: </a:t>
            </a:r>
            <a:r>
              <a:rPr lang="en-US" sz="1900">
                <a:solidFill>
                  <a:schemeClr val="lt1"/>
                </a:solidFill>
                <a:latin typeface="Open Sans Medium"/>
                <a:ea typeface="Open Sans Medium"/>
                <a:cs typeface="Open Sans Medium"/>
                <a:sym typeface="Open Sans Medium"/>
              </a:rPr>
              <a:t>Westway boxing, </a:t>
            </a:r>
            <a:r>
              <a:rPr lang="en-US" sz="1900">
                <a:solidFill>
                  <a:schemeClr val="lt1"/>
                </a:solidFill>
                <a:latin typeface="Open Sans Medium"/>
                <a:ea typeface="Open Sans Medium"/>
                <a:cs typeface="Open Sans Medium"/>
                <a:sym typeface="Open Sans Medium"/>
              </a:rPr>
              <a:t>Scarborough</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lang="en-US" sz="1900">
                <a:solidFill>
                  <a:schemeClr val="lt1"/>
                </a:solidFill>
                <a:latin typeface="Open Sans Medium"/>
                <a:ea typeface="Open Sans Medium"/>
                <a:cs typeface="Open Sans Medium"/>
                <a:sym typeface="Open Sans Medium"/>
              </a:rPr>
              <a:t>21+</a:t>
            </a:r>
            <a:r>
              <a:rPr lang="en-US" sz="1900">
                <a:solidFill>
                  <a:schemeClr val="lt1"/>
                </a:solidFill>
                <a:latin typeface="Open Sans Medium"/>
                <a:ea typeface="Open Sans Medium"/>
                <a:cs typeface="Open Sans Medium"/>
                <a:sym typeface="Open Sans Medium"/>
              </a:rPr>
              <a:t> </a:t>
            </a:r>
            <a:r>
              <a:rPr b="0" i="0" lang="en-US" sz="1900" u="none" cap="none" strike="noStrike">
                <a:solidFill>
                  <a:schemeClr val="lt1"/>
                </a:solidFill>
                <a:latin typeface="Open Sans Medium"/>
                <a:ea typeface="Open Sans Medium"/>
                <a:cs typeface="Open Sans Medium"/>
                <a:sym typeface="Open Sans Medium"/>
              </a:rPr>
              <a:t>learners completed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lang="en-US" sz="1900">
                <a:solidFill>
                  <a:schemeClr val="lt1"/>
                </a:solidFill>
                <a:latin typeface="Open Sans Medium"/>
                <a:ea typeface="Open Sans Medium"/>
                <a:cs typeface="Open Sans Medium"/>
                <a:sym typeface="Open Sans Medium"/>
              </a:rPr>
              <a:t>16</a:t>
            </a:r>
            <a:r>
              <a:rPr lang="en-US" sz="1900">
                <a:solidFill>
                  <a:schemeClr val="lt1"/>
                </a:solidFill>
                <a:latin typeface="Open Sans Medium"/>
                <a:ea typeface="Open Sans Medium"/>
                <a:cs typeface="Open Sans Medium"/>
                <a:sym typeface="Open Sans Medium"/>
              </a:rPr>
              <a:t>+ </a:t>
            </a:r>
            <a:r>
              <a:rPr b="0" i="0" lang="en-US" sz="1900" u="none" cap="none" strike="noStrike">
                <a:solidFill>
                  <a:schemeClr val="lt1"/>
                </a:solidFill>
                <a:latin typeface="Open Sans Medium"/>
                <a:ea typeface="Open Sans Medium"/>
                <a:cs typeface="Open Sans Medium"/>
                <a:sym typeface="Open Sans Medium"/>
              </a:rPr>
              <a:t>gained City &amp; Guilds accreditation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15000"/>
              </a:lnSpc>
              <a:spcBef>
                <a:spcPts val="1000"/>
              </a:spcBef>
              <a:spcAft>
                <a:spcPts val="0"/>
              </a:spcAft>
              <a:buClr>
                <a:schemeClr val="dk1"/>
              </a:buClr>
              <a:buSzPts val="1100"/>
              <a:buFont typeface="Arial"/>
              <a:buNone/>
            </a:pPr>
            <a:r>
              <a:rPr lang="en-US" sz="1900">
                <a:solidFill>
                  <a:schemeClr val="lt1"/>
                </a:solidFill>
                <a:latin typeface="Open Sans Medium"/>
                <a:ea typeface="Open Sans Medium"/>
                <a:cs typeface="Open Sans Medium"/>
                <a:sym typeface="Open Sans Medium"/>
              </a:rPr>
              <a:t>5+</a:t>
            </a:r>
            <a:r>
              <a:rPr b="0" i="0" lang="en-US" sz="1900" u="none" cap="none" strike="noStrike">
                <a:solidFill>
                  <a:schemeClr val="lt1"/>
                </a:solidFill>
                <a:latin typeface="Open Sans Medium"/>
                <a:ea typeface="Open Sans Medium"/>
                <a:cs typeface="Open Sans Medium"/>
                <a:sym typeface="Open Sans Medium"/>
              </a:rPr>
              <a:t> Individual Referral partners </a:t>
            </a:r>
            <a:endParaRPr b="0" i="0" sz="1900" u="none" cap="none" strike="noStrike">
              <a:solidFill>
                <a:schemeClr val="lt1"/>
              </a:solidFill>
              <a:latin typeface="Open Sans Medium"/>
              <a:ea typeface="Open Sans Medium"/>
              <a:cs typeface="Open Sans Medium"/>
              <a:sym typeface="Open Sans Medium"/>
            </a:endParaRPr>
          </a:p>
          <a:p>
            <a:pPr indent="0" lvl="0" marL="0" rtl="0" algn="l">
              <a:lnSpc>
                <a:spcPct val="115000"/>
              </a:lnSpc>
              <a:spcBef>
                <a:spcPts val="0"/>
              </a:spcBef>
              <a:spcAft>
                <a:spcPts val="0"/>
              </a:spcAft>
              <a:buNone/>
            </a:pPr>
            <a:r>
              <a:rPr lang="en-US" sz="1900">
                <a:solidFill>
                  <a:schemeClr val="lt1"/>
                </a:solidFill>
                <a:latin typeface="Open Sans"/>
                <a:ea typeface="Open Sans"/>
                <a:cs typeface="Open Sans"/>
                <a:sym typeface="Open Sans"/>
              </a:rPr>
              <a:t>North Yorkshire Police/Scarborough Youth Justice Service, either involved or at risk of anti-social behaviour/crime, North Yorkshire Youth Scheme &amp; a local Academy</a:t>
            </a:r>
            <a:endParaRPr sz="1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9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US" sz="2200" u="sng">
                <a:solidFill>
                  <a:schemeClr val="hlink"/>
                </a:solidFill>
                <a:hlinkClick r:id="rId7"/>
              </a:rPr>
              <a:t>Lovell supports Scarborough boxing club with PPE donation for essential gym revamp</a:t>
            </a:r>
            <a:endParaRPr sz="2200">
              <a:solidFill>
                <a:schemeClr val="lt1"/>
              </a:solidFill>
              <a:latin typeface="Open Sans"/>
              <a:ea typeface="Open Sans"/>
              <a:cs typeface="Open Sans"/>
              <a:sym typeface="Open Sans"/>
            </a:endParaRPr>
          </a:p>
          <a:p>
            <a:pPr indent="0" lvl="0" marL="0" marR="0" rtl="0" algn="l">
              <a:lnSpc>
                <a:spcPct val="115000"/>
              </a:lnSpc>
              <a:spcBef>
                <a:spcPts val="1000"/>
              </a:spcBef>
              <a:spcAft>
                <a:spcPts val="0"/>
              </a:spcAft>
              <a:buClr>
                <a:schemeClr val="dk1"/>
              </a:buClr>
              <a:buSzPts val="1100"/>
              <a:buFont typeface="Arial"/>
              <a:buNone/>
            </a:pPr>
            <a:r>
              <a:t/>
            </a:r>
            <a:endParaRPr sz="2200">
              <a:solidFill>
                <a:schemeClr val="lt1"/>
              </a:solidFill>
              <a:latin typeface="Open Sans Medium"/>
              <a:ea typeface="Open Sans Medium"/>
              <a:cs typeface="Open Sans Medium"/>
              <a:sym typeface="Open Sans Medium"/>
            </a:endParaRPr>
          </a:p>
          <a:p>
            <a:pPr indent="0" lvl="0" marL="0" marR="0" rtl="0" algn="l">
              <a:lnSpc>
                <a:spcPct val="140050"/>
              </a:lnSpc>
              <a:spcBef>
                <a:spcPts val="0"/>
              </a:spcBef>
              <a:spcAft>
                <a:spcPts val="0"/>
              </a:spcAft>
              <a:buClr>
                <a:srgbClr val="000000"/>
              </a:buClr>
              <a:buSzPts val="1900"/>
              <a:buFont typeface="Arial"/>
              <a:buNone/>
            </a:pPr>
            <a:r>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40050"/>
              </a:lnSpc>
              <a:spcBef>
                <a:spcPts val="0"/>
              </a:spcBef>
              <a:spcAft>
                <a:spcPts val="0"/>
              </a:spcAft>
              <a:buClr>
                <a:srgbClr val="000000"/>
              </a:buClr>
              <a:buSzPts val="1900"/>
              <a:buFont typeface="Arial"/>
              <a:buNone/>
            </a:pPr>
            <a:r>
              <a:t/>
            </a:r>
            <a:endParaRPr b="0" i="0" sz="1900" u="none" cap="none" strike="noStrike">
              <a:solidFill>
                <a:schemeClr val="lt1"/>
              </a:solidFill>
              <a:latin typeface="Open Sans Medium"/>
              <a:ea typeface="Open Sans Medium"/>
              <a:cs typeface="Open Sans Medium"/>
              <a:sym typeface="Open Sans Medium"/>
            </a:endParaRPr>
          </a:p>
        </p:txBody>
      </p:sp>
      <p:sp>
        <p:nvSpPr>
          <p:cNvPr id="371" name="Google Shape;371;g339bf315fd3_1_0"/>
          <p:cNvSpPr txBox="1"/>
          <p:nvPr/>
        </p:nvSpPr>
        <p:spPr>
          <a:xfrm>
            <a:off x="14568970" y="8597292"/>
            <a:ext cx="3516000" cy="426300"/>
          </a:xfrm>
          <a:prstGeom prst="rect">
            <a:avLst/>
          </a:prstGeom>
          <a:noFill/>
          <a:ln>
            <a:noFill/>
          </a:ln>
        </p:spPr>
        <p:txBody>
          <a:bodyPr anchorCtr="0" anchor="t" bIns="0" lIns="0" spcFirstLastPara="1" rIns="0" wrap="square" tIns="0">
            <a:spAutoFit/>
          </a:bodyPr>
          <a:lstStyle/>
          <a:p>
            <a:pPr indent="0" lvl="0" marL="0" marR="0" rtl="0" algn="r">
              <a:lnSpc>
                <a:spcPct val="140034"/>
              </a:lnSpc>
              <a:spcBef>
                <a:spcPts val="0"/>
              </a:spcBef>
              <a:spcAft>
                <a:spcPts val="0"/>
              </a:spcAft>
              <a:buClr>
                <a:srgbClr val="000000"/>
              </a:buClr>
              <a:buSzPts val="1154"/>
              <a:buFont typeface="Arial"/>
              <a:buNone/>
            </a:pPr>
            <a:r>
              <a:rPr b="0" i="0" lang="en-US" sz="1154" u="none" cap="none" strike="noStrike">
                <a:solidFill>
                  <a:srgbClr val="000000"/>
                </a:solidFill>
                <a:latin typeface="Open Sans"/>
                <a:ea typeface="Open Sans"/>
                <a:cs typeface="Open Sans"/>
                <a:sym typeface="Open Sans"/>
              </a:rPr>
              <a:t>Project part-funded by the </a:t>
            </a:r>
            <a:endParaRPr b="0" i="0" sz="1400" u="none" cap="none" strike="noStrike">
              <a:solidFill>
                <a:srgbClr val="000000"/>
              </a:solidFill>
              <a:latin typeface="Arial"/>
              <a:ea typeface="Arial"/>
              <a:cs typeface="Arial"/>
              <a:sym typeface="Arial"/>
            </a:endParaRPr>
          </a:p>
          <a:p>
            <a:pPr indent="0" lvl="0" marL="0" marR="0" rtl="0" algn="r">
              <a:lnSpc>
                <a:spcPct val="140034"/>
              </a:lnSpc>
              <a:spcBef>
                <a:spcPts val="0"/>
              </a:spcBef>
              <a:spcAft>
                <a:spcPts val="0"/>
              </a:spcAft>
              <a:buClr>
                <a:srgbClr val="000000"/>
              </a:buClr>
              <a:buSzPts val="1154"/>
              <a:buFont typeface="Arial"/>
              <a:buNone/>
            </a:pPr>
            <a:r>
              <a:rPr b="0" i="0" lang="en-US" sz="1154" u="sng" cap="none" strike="noStrike">
                <a:solidFill>
                  <a:schemeClr val="hlink"/>
                </a:solidFill>
                <a:latin typeface="Open Sans"/>
                <a:ea typeface="Open Sans"/>
                <a:cs typeface="Open Sans"/>
                <a:sym typeface="Open Sans"/>
                <a:hlinkClick r:id="rId8"/>
              </a:rPr>
              <a:t>UK Shared Prosperity Fund</a:t>
            </a:r>
            <a:endParaRPr b="0" i="0" sz="1400" u="none" cap="none" strike="noStrike">
              <a:solidFill>
                <a:srgbClr val="000000"/>
              </a:solidFill>
              <a:latin typeface="Arial"/>
              <a:ea typeface="Arial"/>
              <a:cs typeface="Arial"/>
              <a:sym typeface="Arial"/>
            </a:endParaRPr>
          </a:p>
        </p:txBody>
      </p:sp>
      <p:sp>
        <p:nvSpPr>
          <p:cNvPr id="372" name="Google Shape;372;g339bf315fd3_1_0"/>
          <p:cNvSpPr/>
          <p:nvPr/>
        </p:nvSpPr>
        <p:spPr>
          <a:xfrm>
            <a:off x="14561572" y="9367192"/>
            <a:ext cx="833063" cy="833063"/>
          </a:xfrm>
          <a:custGeom>
            <a:rect b="b" l="l" r="r" t="t"/>
            <a:pathLst>
              <a:path extrusionOk="0" h="833063" w="833063">
                <a:moveTo>
                  <a:pt x="0" y="0"/>
                </a:moveTo>
                <a:lnTo>
                  <a:pt x="833063" y="0"/>
                </a:lnTo>
                <a:lnTo>
                  <a:pt x="833063" y="833063"/>
                </a:lnTo>
                <a:lnTo>
                  <a:pt x="0" y="833063"/>
                </a:lnTo>
                <a:lnTo>
                  <a:pt x="0" y="0"/>
                </a:lnTo>
                <a:close/>
              </a:path>
            </a:pathLst>
          </a:custGeom>
          <a:blipFill rotWithShape="1">
            <a:blip r:embed="rId9">
              <a:alphaModFix/>
            </a:blip>
            <a:stretch>
              <a:fillRect b="0" l="0" r="0" t="0"/>
            </a:stretch>
          </a:blipFill>
          <a:ln>
            <a:noFill/>
          </a:ln>
        </p:spPr>
      </p:sp>
      <p:grpSp>
        <p:nvGrpSpPr>
          <p:cNvPr id="373" name="Google Shape;373;g339bf315fd3_1_0"/>
          <p:cNvGrpSpPr/>
          <p:nvPr/>
        </p:nvGrpSpPr>
        <p:grpSpPr>
          <a:xfrm>
            <a:off x="707312" y="2145045"/>
            <a:ext cx="7640219" cy="1154958"/>
            <a:chOff x="0" y="-28575"/>
            <a:chExt cx="2845837" cy="430200"/>
          </a:xfrm>
        </p:grpSpPr>
        <p:sp>
          <p:nvSpPr>
            <p:cNvPr id="374" name="Google Shape;374;g339bf315fd3_1_0"/>
            <p:cNvSpPr/>
            <p:nvPr/>
          </p:nvSpPr>
          <p:spPr>
            <a:xfrm>
              <a:off x="0" y="0"/>
              <a:ext cx="2845837" cy="401525"/>
            </a:xfrm>
            <a:custGeom>
              <a:rect b="b" l="l" r="r" t="t"/>
              <a:pathLst>
                <a:path extrusionOk="0" h="401525" w="2845837">
                  <a:moveTo>
                    <a:pt x="0" y="0"/>
                  </a:moveTo>
                  <a:lnTo>
                    <a:pt x="2845837" y="0"/>
                  </a:lnTo>
                  <a:lnTo>
                    <a:pt x="2845837" y="401525"/>
                  </a:lnTo>
                  <a:lnTo>
                    <a:pt x="0" y="401525"/>
                  </a:lnTo>
                  <a:close/>
                </a:path>
              </a:pathLst>
            </a:custGeom>
            <a:solidFill>
              <a:srgbClr val="E51B24"/>
            </a:solidFill>
            <a:ln>
              <a:noFill/>
            </a:ln>
          </p:spPr>
        </p:sp>
        <p:sp>
          <p:nvSpPr>
            <p:cNvPr id="375" name="Google Shape;375;g339bf315fd3_1_0"/>
            <p:cNvSpPr txBox="1"/>
            <p:nvPr/>
          </p:nvSpPr>
          <p:spPr>
            <a:xfrm>
              <a:off x="0" y="-28575"/>
              <a:ext cx="2845800" cy="430200"/>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6" name="Google Shape;376;g339bf315fd3_1_0"/>
          <p:cNvSpPr txBox="1"/>
          <p:nvPr/>
        </p:nvSpPr>
        <p:spPr>
          <a:xfrm>
            <a:off x="1053515" y="2492452"/>
            <a:ext cx="9244800" cy="585000"/>
          </a:xfrm>
          <a:prstGeom prst="rect">
            <a:avLst/>
          </a:prstGeom>
          <a:noFill/>
          <a:ln>
            <a:noFill/>
          </a:ln>
        </p:spPr>
        <p:txBody>
          <a:bodyPr anchorCtr="0" anchor="t" bIns="0" lIns="0" spcFirstLastPara="1" rIns="0" wrap="square" tIns="0">
            <a:spAutoFit/>
          </a:bodyPr>
          <a:lstStyle/>
          <a:p>
            <a:pPr indent="0" lvl="0" marL="0" marR="0" rtl="0" algn="l">
              <a:lnSpc>
                <a:spcPct val="168016"/>
              </a:lnSpc>
              <a:spcBef>
                <a:spcPts val="0"/>
              </a:spcBef>
              <a:spcAft>
                <a:spcPts val="0"/>
              </a:spcAft>
              <a:buClr>
                <a:srgbClr val="000000"/>
              </a:buClr>
              <a:buSzPts val="4199"/>
              <a:buFont typeface="Arial"/>
              <a:buNone/>
            </a:pPr>
            <a:r>
              <a:rPr lang="en-US" sz="3800">
                <a:solidFill>
                  <a:srgbClr val="FFFFFF"/>
                </a:solidFill>
                <a:latin typeface="Open Sans Medium"/>
                <a:ea typeface="Open Sans Medium"/>
                <a:cs typeface="Open Sans Medium"/>
                <a:sym typeface="Open Sans Medium"/>
              </a:rPr>
              <a:t>North Yorkshire </a:t>
            </a:r>
            <a:r>
              <a:rPr lang="en-US" sz="3800">
                <a:solidFill>
                  <a:srgbClr val="FFFFFF"/>
                </a:solidFill>
                <a:latin typeface="Open Sans Medium"/>
                <a:ea typeface="Open Sans Medium"/>
                <a:cs typeface="Open Sans Medium"/>
                <a:sym typeface="Open Sans Medium"/>
              </a:rPr>
              <a:t>P</a:t>
            </a:r>
            <a:r>
              <a:rPr lang="en-US" sz="3800">
                <a:solidFill>
                  <a:srgbClr val="FFFFFF"/>
                </a:solidFill>
                <a:latin typeface="Open Sans Medium"/>
                <a:ea typeface="Open Sans Medium"/>
                <a:cs typeface="Open Sans Medium"/>
                <a:sym typeface="Open Sans Medium"/>
              </a:rPr>
              <a:t>CCF</a:t>
            </a:r>
            <a:r>
              <a:rPr lang="en-US" sz="3800">
                <a:solidFill>
                  <a:srgbClr val="FFFFFF"/>
                </a:solidFill>
                <a:latin typeface="Open Sans Medium"/>
                <a:ea typeface="Open Sans Medium"/>
                <a:cs typeface="Open Sans Medium"/>
                <a:sym typeface="Open Sans Medium"/>
              </a:rPr>
              <a:t> - </a:t>
            </a:r>
            <a:endParaRPr b="0" i="0" sz="3800" u="none" cap="none" strike="noStrike">
              <a:solidFill>
                <a:srgbClr val="000000"/>
              </a:solidFill>
              <a:latin typeface="Open Sans Medium"/>
              <a:ea typeface="Open Sans Medium"/>
              <a:cs typeface="Open Sans Medium"/>
              <a:sym typeface="Open Sans Medium"/>
            </a:endParaRPr>
          </a:p>
        </p:txBody>
      </p:sp>
      <p:sp>
        <p:nvSpPr>
          <p:cNvPr id="377" name="Google Shape;377;g339bf315fd3_1_0"/>
          <p:cNvSpPr/>
          <p:nvPr/>
        </p:nvSpPr>
        <p:spPr>
          <a:xfrm>
            <a:off x="0" y="0"/>
            <a:ext cx="18770700" cy="89160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339bf315fd3_1_0"/>
          <p:cNvSpPr txBox="1"/>
          <p:nvPr/>
        </p:nvSpPr>
        <p:spPr>
          <a:xfrm>
            <a:off x="11672404" y="7275125"/>
            <a:ext cx="6479100" cy="26160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Clr>
                <a:srgbClr val="000000"/>
              </a:buClr>
              <a:buSzPts val="1699"/>
              <a:buFont typeface="Arial"/>
              <a:buNone/>
            </a:pPr>
            <a:r>
              <a:rPr b="1" lang="en-US" sz="1699">
                <a:latin typeface="Open Sans"/>
                <a:ea typeface="Open Sans"/>
                <a:cs typeface="Open Sans"/>
                <a:sym typeface="Open Sans"/>
              </a:rPr>
              <a:t>Wigan Sports Club decking renovation Project </a:t>
            </a:r>
            <a:endParaRPr b="0" i="0" sz="1400" u="none" cap="none" strike="noStrike">
              <a:solidFill>
                <a:srgbClr val="000000"/>
              </a:solidFill>
              <a:latin typeface="Arial"/>
              <a:ea typeface="Arial"/>
              <a:cs typeface="Arial"/>
              <a:sym typeface="Arial"/>
            </a:endParaRPr>
          </a:p>
        </p:txBody>
      </p:sp>
      <p:sp>
        <p:nvSpPr>
          <p:cNvPr id="379" name="Google Shape;379;g339bf315fd3_1_0"/>
          <p:cNvSpPr txBox="1"/>
          <p:nvPr/>
        </p:nvSpPr>
        <p:spPr>
          <a:xfrm>
            <a:off x="11448125" y="409982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solidFill>
                  <a:schemeClr val="hlink"/>
                </a:solidFill>
                <a:hlinkClick r:id="rId10"/>
              </a:rPr>
              <a:t>VIY x Inspiring Generations: A Cricket Strategy for Greater Manchester - YouTube</a:t>
            </a:r>
            <a:endParaRPr/>
          </a:p>
        </p:txBody>
      </p:sp>
      <p:grpSp>
        <p:nvGrpSpPr>
          <p:cNvPr id="380" name="Google Shape;380;g339bf315fd3_1_0"/>
          <p:cNvGrpSpPr/>
          <p:nvPr/>
        </p:nvGrpSpPr>
        <p:grpSpPr>
          <a:xfrm>
            <a:off x="12829349" y="6957150"/>
            <a:ext cx="9244783" cy="897565"/>
            <a:chOff x="0" y="-28574"/>
            <a:chExt cx="3682007" cy="334313"/>
          </a:xfrm>
        </p:grpSpPr>
        <p:sp>
          <p:nvSpPr>
            <p:cNvPr id="381" name="Google Shape;381;g339bf315fd3_1_0"/>
            <p:cNvSpPr/>
            <p:nvPr/>
          </p:nvSpPr>
          <p:spPr>
            <a:xfrm>
              <a:off x="0" y="0"/>
              <a:ext cx="3682007" cy="305739"/>
            </a:xfrm>
            <a:custGeom>
              <a:rect b="b" l="l" r="r" t="t"/>
              <a:pathLst>
                <a:path extrusionOk="0" h="305739" w="3682007">
                  <a:moveTo>
                    <a:pt x="0" y="0"/>
                  </a:moveTo>
                  <a:lnTo>
                    <a:pt x="3682007" y="0"/>
                  </a:lnTo>
                  <a:lnTo>
                    <a:pt x="3682007" y="305739"/>
                  </a:lnTo>
                  <a:lnTo>
                    <a:pt x="0" y="305739"/>
                  </a:lnTo>
                  <a:close/>
                </a:path>
              </a:pathLst>
            </a:custGeom>
            <a:solidFill>
              <a:srgbClr val="FFFFFF"/>
            </a:solidFill>
            <a:ln>
              <a:noFill/>
            </a:ln>
          </p:spPr>
        </p:sp>
        <p:sp>
          <p:nvSpPr>
            <p:cNvPr id="382" name="Google Shape;382;g339bf315fd3_1_0"/>
            <p:cNvSpPr txBox="1"/>
            <p:nvPr/>
          </p:nvSpPr>
          <p:spPr>
            <a:xfrm>
              <a:off x="0" y="-28574"/>
              <a:ext cx="2273400" cy="334200"/>
            </a:xfrm>
            <a:prstGeom prst="rect">
              <a:avLst/>
            </a:prstGeom>
            <a:noFill/>
            <a:ln>
              <a:noFill/>
            </a:ln>
          </p:spPr>
          <p:txBody>
            <a:bodyPr anchorCtr="0" anchor="ctr" bIns="24425" lIns="24425" spcFirstLastPara="1" rIns="24425" wrap="square" tIns="24425">
              <a:noAutofit/>
            </a:bodyPr>
            <a:lstStyle/>
            <a:p>
              <a:pPr indent="0" lvl="0" marL="0" rtl="0" algn="l">
                <a:lnSpc>
                  <a:spcPct val="140023"/>
                </a:lnSpc>
                <a:spcBef>
                  <a:spcPts val="0"/>
                </a:spcBef>
                <a:spcAft>
                  <a:spcPts val="0"/>
                </a:spcAft>
                <a:buClr>
                  <a:schemeClr val="dk1"/>
                </a:buClr>
                <a:buSzPts val="1699"/>
                <a:buFont typeface="Arial"/>
                <a:buNone/>
              </a:pPr>
              <a:r>
                <a:rPr b="1" lang="en-US" sz="1699">
                  <a:solidFill>
                    <a:schemeClr val="dk1"/>
                  </a:solidFill>
                  <a:latin typeface="Open Sans"/>
                  <a:ea typeface="Open Sans"/>
                  <a:cs typeface="Open Sans"/>
                  <a:sym typeface="Open Sans"/>
                </a:rPr>
                <a:t> </a:t>
              </a:r>
              <a:endParaRPr b="1" sz="1699">
                <a:solidFill>
                  <a:schemeClr val="dk1"/>
                </a:solidFill>
                <a:latin typeface="Open Sans"/>
                <a:ea typeface="Open Sans"/>
                <a:cs typeface="Open Sans"/>
                <a:sym typeface="Open Sans"/>
              </a:endParaRPr>
            </a:p>
            <a:p>
              <a:pPr indent="0" lvl="0" marL="0" rtl="0" algn="l">
                <a:lnSpc>
                  <a:spcPct val="140023"/>
                </a:lnSpc>
                <a:spcBef>
                  <a:spcPts val="0"/>
                </a:spcBef>
                <a:spcAft>
                  <a:spcPts val="0"/>
                </a:spcAft>
                <a:buClr>
                  <a:schemeClr val="dk1"/>
                </a:buClr>
                <a:buSzPts val="1699"/>
                <a:buFont typeface="Arial"/>
                <a:buNone/>
              </a:pPr>
              <a:r>
                <a:rPr b="1" lang="en-US" sz="1699">
                  <a:solidFill>
                    <a:schemeClr val="dk1"/>
                  </a:solidFill>
                  <a:latin typeface="Open Sans"/>
                  <a:ea typeface="Open Sans"/>
                  <a:cs typeface="Open Sans"/>
                  <a:sym typeface="Open Sans"/>
                </a:rPr>
                <a:t>       Magic Youth Club, Claremont, Blackpool</a:t>
              </a:r>
              <a:endParaRPr>
                <a:solidFill>
                  <a:schemeClr val="dk1"/>
                </a:solidFill>
              </a:endParaRPr>
            </a:p>
            <a:p>
              <a:pPr indent="0" lvl="0" marL="0" marR="0" rtl="0" algn="ctr">
                <a:lnSpc>
                  <a:spcPct val="1085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grpSp>
      <p:pic>
        <p:nvPicPr>
          <p:cNvPr id="383" name="Google Shape;383;g339bf315fd3_1_0"/>
          <p:cNvPicPr preferRelativeResize="0"/>
          <p:nvPr/>
        </p:nvPicPr>
        <p:blipFill rotWithShape="1">
          <a:blip r:embed="rId11">
            <a:alphaModFix/>
          </a:blip>
          <a:srcRect b="0" l="13709" r="13716" t="0"/>
          <a:stretch/>
        </p:blipFill>
        <p:spPr>
          <a:xfrm>
            <a:off x="8798350" y="2133226"/>
            <a:ext cx="5921076" cy="6118857"/>
          </a:xfrm>
          <a:prstGeom prst="rect">
            <a:avLst/>
          </a:prstGeom>
          <a:noFill/>
          <a:ln>
            <a:noFill/>
          </a:ln>
        </p:spPr>
      </p:pic>
      <p:pic>
        <p:nvPicPr>
          <p:cNvPr id="384" name="Google Shape;384;g339bf315fd3_1_0"/>
          <p:cNvPicPr preferRelativeResize="0"/>
          <p:nvPr/>
        </p:nvPicPr>
        <p:blipFill rotWithShape="1">
          <a:blip r:embed="rId12">
            <a:alphaModFix/>
          </a:blip>
          <a:srcRect b="0" l="22784" r="22784" t="0"/>
          <a:stretch/>
        </p:blipFill>
        <p:spPr>
          <a:xfrm>
            <a:off x="14719422" y="2133226"/>
            <a:ext cx="5921076" cy="6118850"/>
          </a:xfrm>
          <a:prstGeom prst="rect">
            <a:avLst/>
          </a:prstGeom>
          <a:noFill/>
          <a:ln>
            <a:noFill/>
          </a:ln>
        </p:spPr>
      </p:pic>
      <p:grpSp>
        <p:nvGrpSpPr>
          <p:cNvPr id="385" name="Google Shape;385;g339bf315fd3_1_0"/>
          <p:cNvGrpSpPr/>
          <p:nvPr/>
        </p:nvGrpSpPr>
        <p:grpSpPr>
          <a:xfrm>
            <a:off x="12561249" y="6957149"/>
            <a:ext cx="9244783" cy="897566"/>
            <a:chOff x="0" y="-28575"/>
            <a:chExt cx="3682007" cy="334314"/>
          </a:xfrm>
        </p:grpSpPr>
        <p:sp>
          <p:nvSpPr>
            <p:cNvPr id="386" name="Google Shape;386;g339bf315fd3_1_0"/>
            <p:cNvSpPr/>
            <p:nvPr/>
          </p:nvSpPr>
          <p:spPr>
            <a:xfrm>
              <a:off x="0" y="0"/>
              <a:ext cx="3682007" cy="305739"/>
            </a:xfrm>
            <a:custGeom>
              <a:rect b="b" l="l" r="r" t="t"/>
              <a:pathLst>
                <a:path extrusionOk="0" h="305739" w="3682007">
                  <a:moveTo>
                    <a:pt x="0" y="0"/>
                  </a:moveTo>
                  <a:lnTo>
                    <a:pt x="3682007" y="0"/>
                  </a:lnTo>
                  <a:lnTo>
                    <a:pt x="3682007" y="305739"/>
                  </a:lnTo>
                  <a:lnTo>
                    <a:pt x="0" y="305739"/>
                  </a:lnTo>
                  <a:close/>
                </a:path>
              </a:pathLst>
            </a:custGeom>
            <a:solidFill>
              <a:srgbClr val="FFFFFF"/>
            </a:solidFill>
            <a:ln>
              <a:noFill/>
            </a:ln>
          </p:spPr>
        </p:sp>
        <p:sp>
          <p:nvSpPr>
            <p:cNvPr id="387" name="Google Shape;387;g339bf315fd3_1_0"/>
            <p:cNvSpPr txBox="1"/>
            <p:nvPr/>
          </p:nvSpPr>
          <p:spPr>
            <a:xfrm>
              <a:off x="0" y="-28575"/>
              <a:ext cx="3681900" cy="334200"/>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8" name="Google Shape;388;g339bf315fd3_1_0"/>
          <p:cNvSpPr txBox="1"/>
          <p:nvPr/>
        </p:nvSpPr>
        <p:spPr>
          <a:xfrm>
            <a:off x="11672404" y="7275125"/>
            <a:ext cx="6479100" cy="26160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Clr>
                <a:srgbClr val="000000"/>
              </a:buClr>
              <a:buSzPts val="1699"/>
              <a:buFont typeface="Arial"/>
              <a:buNone/>
            </a:pPr>
            <a:r>
              <a:rPr b="1" lang="en-US" sz="1699">
                <a:latin typeface="Open Sans"/>
                <a:ea typeface="Open Sans"/>
                <a:cs typeface="Open Sans"/>
                <a:sym typeface="Open Sans"/>
              </a:rPr>
              <a:t>Westway Boxing Club, </a:t>
            </a:r>
            <a:r>
              <a:rPr b="1" lang="en-US" sz="1699">
                <a:latin typeface="Open Sans"/>
                <a:ea typeface="Open Sans"/>
                <a:cs typeface="Open Sans"/>
                <a:sym typeface="Open Sans"/>
              </a:rPr>
              <a:t>renovation project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g339bf315fd3_1_44"/>
          <p:cNvPicPr preferRelativeResize="0"/>
          <p:nvPr/>
        </p:nvPicPr>
        <p:blipFill rotWithShape="1">
          <a:blip r:embed="rId3">
            <a:alphaModFix/>
          </a:blip>
          <a:srcRect b="21131" l="12160" r="12167" t="-571"/>
          <a:stretch/>
        </p:blipFill>
        <p:spPr>
          <a:xfrm>
            <a:off x="9638225" y="2217125"/>
            <a:ext cx="8762151" cy="6132200"/>
          </a:xfrm>
          <a:prstGeom prst="rect">
            <a:avLst/>
          </a:prstGeom>
          <a:noFill/>
          <a:ln>
            <a:noFill/>
          </a:ln>
        </p:spPr>
      </p:pic>
      <p:grpSp>
        <p:nvGrpSpPr>
          <p:cNvPr id="398" name="Google Shape;398;g339bf315fd3_1_44"/>
          <p:cNvGrpSpPr/>
          <p:nvPr/>
        </p:nvGrpSpPr>
        <p:grpSpPr>
          <a:xfrm>
            <a:off x="-98335" y="9118560"/>
            <a:ext cx="19069142" cy="140141"/>
            <a:chOff x="0" y="-28575"/>
            <a:chExt cx="7102895" cy="52200"/>
          </a:xfrm>
        </p:grpSpPr>
        <p:sp>
          <p:nvSpPr>
            <p:cNvPr id="399" name="Google Shape;399;g339bf315fd3_1_44"/>
            <p:cNvSpPr/>
            <p:nvPr/>
          </p:nvSpPr>
          <p:spPr>
            <a:xfrm>
              <a:off x="0" y="0"/>
              <a:ext cx="7102895" cy="23476"/>
            </a:xfrm>
            <a:custGeom>
              <a:rect b="b" l="l" r="r" t="t"/>
              <a:pathLst>
                <a:path extrusionOk="0" h="23476" w="7102895">
                  <a:moveTo>
                    <a:pt x="0" y="0"/>
                  </a:moveTo>
                  <a:lnTo>
                    <a:pt x="7102895" y="0"/>
                  </a:lnTo>
                  <a:lnTo>
                    <a:pt x="7102895" y="23476"/>
                  </a:lnTo>
                  <a:lnTo>
                    <a:pt x="0" y="23476"/>
                  </a:lnTo>
                  <a:close/>
                </a:path>
              </a:pathLst>
            </a:custGeom>
            <a:solidFill>
              <a:srgbClr val="E51B24"/>
            </a:solidFill>
            <a:ln>
              <a:noFill/>
            </a:ln>
          </p:spPr>
        </p:sp>
        <p:sp>
          <p:nvSpPr>
            <p:cNvPr id="400" name="Google Shape;400;g339bf315fd3_1_44"/>
            <p:cNvSpPr txBox="1"/>
            <p:nvPr/>
          </p:nvSpPr>
          <p:spPr>
            <a:xfrm>
              <a:off x="0" y="-28575"/>
              <a:ext cx="7102800" cy="522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g339bf315fd3_1_44"/>
          <p:cNvGrpSpPr/>
          <p:nvPr/>
        </p:nvGrpSpPr>
        <p:grpSpPr>
          <a:xfrm>
            <a:off x="751762" y="3695663"/>
            <a:ext cx="7640494" cy="4653675"/>
            <a:chOff x="0" y="-28575"/>
            <a:chExt cx="4331100" cy="2637988"/>
          </a:xfrm>
        </p:grpSpPr>
        <p:sp>
          <p:nvSpPr>
            <p:cNvPr id="402" name="Google Shape;402;g339bf315fd3_1_44"/>
            <p:cNvSpPr/>
            <p:nvPr/>
          </p:nvSpPr>
          <p:spPr>
            <a:xfrm>
              <a:off x="0" y="0"/>
              <a:ext cx="4330958" cy="2609413"/>
            </a:xfrm>
            <a:custGeom>
              <a:rect b="b" l="l" r="r" t="t"/>
              <a:pathLst>
                <a:path extrusionOk="0" h="2609413" w="4330958">
                  <a:moveTo>
                    <a:pt x="0" y="0"/>
                  </a:moveTo>
                  <a:lnTo>
                    <a:pt x="4330958" y="0"/>
                  </a:lnTo>
                  <a:lnTo>
                    <a:pt x="4330958" y="2609413"/>
                  </a:lnTo>
                  <a:lnTo>
                    <a:pt x="0" y="2609413"/>
                  </a:lnTo>
                  <a:close/>
                </a:path>
              </a:pathLst>
            </a:custGeom>
            <a:solidFill>
              <a:srgbClr val="E51B24"/>
            </a:solidFill>
            <a:ln cap="sq" cmpd="sng" w="38100">
              <a:solidFill>
                <a:srgbClr val="000000"/>
              </a:solidFill>
              <a:prstDash val="solid"/>
              <a:miter lim="8000"/>
              <a:headEnd len="sm" w="sm" type="none"/>
              <a:tailEnd len="sm" w="sm" type="none"/>
            </a:ln>
          </p:spPr>
        </p:sp>
        <p:sp>
          <p:nvSpPr>
            <p:cNvPr id="403" name="Google Shape;403;g339bf315fd3_1_44"/>
            <p:cNvSpPr txBox="1"/>
            <p:nvPr/>
          </p:nvSpPr>
          <p:spPr>
            <a:xfrm>
              <a:off x="0" y="-28575"/>
              <a:ext cx="4331100" cy="26379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4" name="Google Shape;404;g339bf315fd3_1_44"/>
          <p:cNvSpPr/>
          <p:nvPr/>
        </p:nvSpPr>
        <p:spPr>
          <a:xfrm>
            <a:off x="5066006" y="9258300"/>
            <a:ext cx="1243993" cy="1119131"/>
          </a:xfrm>
          <a:custGeom>
            <a:rect b="b" l="l" r="r" t="t"/>
            <a:pathLst>
              <a:path extrusionOk="0" h="1119131" w="1243993">
                <a:moveTo>
                  <a:pt x="0" y="0"/>
                </a:moveTo>
                <a:lnTo>
                  <a:pt x="1243993" y="0"/>
                </a:lnTo>
                <a:lnTo>
                  <a:pt x="1243993" y="1119131"/>
                </a:lnTo>
                <a:lnTo>
                  <a:pt x="0" y="1119131"/>
                </a:lnTo>
                <a:lnTo>
                  <a:pt x="0" y="0"/>
                </a:lnTo>
                <a:close/>
              </a:path>
            </a:pathLst>
          </a:custGeom>
          <a:blipFill rotWithShape="1">
            <a:blip r:embed="rId4">
              <a:alphaModFix/>
            </a:blip>
            <a:stretch>
              <a:fillRect b="0" l="0" r="-5459" t="-17229"/>
            </a:stretch>
          </a:blipFill>
          <a:ln>
            <a:noFill/>
          </a:ln>
        </p:spPr>
      </p:sp>
      <p:sp>
        <p:nvSpPr>
          <p:cNvPr id="405" name="Google Shape;405;g339bf315fd3_1_44"/>
          <p:cNvSpPr/>
          <p:nvPr/>
        </p:nvSpPr>
        <p:spPr>
          <a:xfrm>
            <a:off x="9510399" y="9319497"/>
            <a:ext cx="1851788" cy="890283"/>
          </a:xfrm>
          <a:custGeom>
            <a:rect b="b" l="l" r="r" t="t"/>
            <a:pathLst>
              <a:path extrusionOk="0" h="890283" w="1851788">
                <a:moveTo>
                  <a:pt x="0" y="0"/>
                </a:moveTo>
                <a:lnTo>
                  <a:pt x="1851788" y="0"/>
                </a:lnTo>
                <a:lnTo>
                  <a:pt x="1851788" y="890283"/>
                </a:lnTo>
                <a:lnTo>
                  <a:pt x="0" y="890283"/>
                </a:lnTo>
                <a:lnTo>
                  <a:pt x="0" y="0"/>
                </a:lnTo>
                <a:close/>
              </a:path>
            </a:pathLst>
          </a:custGeom>
          <a:blipFill rotWithShape="1">
            <a:blip r:embed="rId5">
              <a:alphaModFix/>
            </a:blip>
            <a:stretch>
              <a:fillRect b="0" l="0" r="0" t="0"/>
            </a:stretch>
          </a:blipFill>
          <a:ln>
            <a:noFill/>
          </a:ln>
        </p:spPr>
      </p:sp>
      <p:sp>
        <p:nvSpPr>
          <p:cNvPr id="406" name="Google Shape;406;g339bf315fd3_1_44"/>
          <p:cNvSpPr/>
          <p:nvPr/>
        </p:nvSpPr>
        <p:spPr>
          <a:xfrm>
            <a:off x="1863875" y="9405039"/>
            <a:ext cx="1522404" cy="719200"/>
          </a:xfrm>
          <a:custGeom>
            <a:rect b="b" l="l" r="r" t="t"/>
            <a:pathLst>
              <a:path extrusionOk="0" h="719200" w="1522404">
                <a:moveTo>
                  <a:pt x="0" y="0"/>
                </a:moveTo>
                <a:lnTo>
                  <a:pt x="1522404" y="0"/>
                </a:lnTo>
                <a:lnTo>
                  <a:pt x="1522404" y="719200"/>
                </a:lnTo>
                <a:lnTo>
                  <a:pt x="0" y="719200"/>
                </a:lnTo>
                <a:lnTo>
                  <a:pt x="0" y="0"/>
                </a:lnTo>
                <a:close/>
              </a:path>
            </a:pathLst>
          </a:custGeom>
          <a:blipFill rotWithShape="1">
            <a:blip r:embed="rId6">
              <a:alphaModFix/>
            </a:blip>
            <a:stretch>
              <a:fillRect b="-17598" l="0" r="0" t="0"/>
            </a:stretch>
          </a:blipFill>
          <a:ln>
            <a:noFill/>
          </a:ln>
        </p:spPr>
      </p:sp>
      <p:grpSp>
        <p:nvGrpSpPr>
          <p:cNvPr id="407" name="Google Shape;407;g339bf315fd3_1_44"/>
          <p:cNvGrpSpPr/>
          <p:nvPr/>
        </p:nvGrpSpPr>
        <p:grpSpPr>
          <a:xfrm>
            <a:off x="0" y="247316"/>
            <a:ext cx="2997902" cy="1392777"/>
            <a:chOff x="0" y="-28575"/>
            <a:chExt cx="1238700" cy="575480"/>
          </a:xfrm>
        </p:grpSpPr>
        <p:sp>
          <p:nvSpPr>
            <p:cNvPr id="408" name="Google Shape;408;g339bf315fd3_1_44"/>
            <p:cNvSpPr/>
            <p:nvPr/>
          </p:nvSpPr>
          <p:spPr>
            <a:xfrm>
              <a:off x="0" y="0"/>
              <a:ext cx="1238627" cy="546905"/>
            </a:xfrm>
            <a:custGeom>
              <a:rect b="b" l="l" r="r" t="t"/>
              <a:pathLst>
                <a:path extrusionOk="0" h="546905" w="1238627">
                  <a:moveTo>
                    <a:pt x="0" y="0"/>
                  </a:moveTo>
                  <a:lnTo>
                    <a:pt x="1238627" y="0"/>
                  </a:lnTo>
                  <a:lnTo>
                    <a:pt x="1238627" y="546905"/>
                  </a:lnTo>
                  <a:lnTo>
                    <a:pt x="0" y="546905"/>
                  </a:lnTo>
                  <a:close/>
                </a:path>
              </a:pathLst>
            </a:custGeom>
            <a:solidFill>
              <a:srgbClr val="FFFFFF"/>
            </a:solidFill>
            <a:ln>
              <a:noFill/>
            </a:ln>
          </p:spPr>
        </p:sp>
        <p:sp>
          <p:nvSpPr>
            <p:cNvPr id="409" name="Google Shape;409;g339bf315fd3_1_44"/>
            <p:cNvSpPr txBox="1"/>
            <p:nvPr/>
          </p:nvSpPr>
          <p:spPr>
            <a:xfrm>
              <a:off x="0" y="-28575"/>
              <a:ext cx="1238700" cy="5754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0" name="Google Shape;410;g339bf315fd3_1_44"/>
          <p:cNvSpPr/>
          <p:nvPr/>
        </p:nvSpPr>
        <p:spPr>
          <a:xfrm>
            <a:off x="518529" y="1277250"/>
            <a:ext cx="2733247" cy="596979"/>
          </a:xfrm>
          <a:custGeom>
            <a:rect b="b" l="l" r="r" t="t"/>
            <a:pathLst>
              <a:path extrusionOk="0" h="596979" w="2733247">
                <a:moveTo>
                  <a:pt x="0" y="0"/>
                </a:moveTo>
                <a:lnTo>
                  <a:pt x="2733247" y="0"/>
                </a:lnTo>
                <a:lnTo>
                  <a:pt x="2733247" y="596980"/>
                </a:lnTo>
                <a:lnTo>
                  <a:pt x="0" y="596980"/>
                </a:lnTo>
                <a:lnTo>
                  <a:pt x="0" y="0"/>
                </a:lnTo>
                <a:close/>
              </a:path>
            </a:pathLst>
          </a:custGeom>
          <a:blipFill rotWithShape="1">
            <a:blip r:embed="rId7">
              <a:alphaModFix/>
            </a:blip>
            <a:stretch>
              <a:fillRect b="0" l="0" r="0" t="0"/>
            </a:stretch>
          </a:blipFill>
          <a:ln>
            <a:noFill/>
          </a:ln>
        </p:spPr>
      </p:sp>
      <p:sp>
        <p:nvSpPr>
          <p:cNvPr id="411" name="Google Shape;411;g339bf315fd3_1_44"/>
          <p:cNvSpPr txBox="1"/>
          <p:nvPr/>
        </p:nvSpPr>
        <p:spPr>
          <a:xfrm>
            <a:off x="1028700" y="4099817"/>
            <a:ext cx="6934200" cy="3724500"/>
          </a:xfrm>
          <a:prstGeom prst="rect">
            <a:avLst/>
          </a:prstGeom>
          <a:noFill/>
          <a:ln>
            <a:noFill/>
          </a:ln>
        </p:spPr>
        <p:txBody>
          <a:bodyPr anchorCtr="0" anchor="t" bIns="0" lIns="0" spcFirstLastPara="1" rIns="0" wrap="square" tIns="0">
            <a:spAutoFit/>
          </a:bodyPr>
          <a:lstStyle/>
          <a:p>
            <a:pPr indent="0" lvl="0" marL="0" marR="0" rtl="0" algn="l">
              <a:lnSpc>
                <a:spcPct val="140050"/>
              </a:lnSpc>
              <a:spcBef>
                <a:spcPts val="0"/>
              </a:spcBef>
              <a:spcAft>
                <a:spcPts val="0"/>
              </a:spcAft>
              <a:buClr>
                <a:srgbClr val="000000"/>
              </a:buClr>
              <a:buSzPts val="1900"/>
              <a:buFont typeface="Arial"/>
              <a:buNone/>
            </a:pPr>
            <a:r>
              <a:rPr b="0" i="0" lang="en-US" sz="1900" u="none" cap="none" strike="noStrike">
                <a:solidFill>
                  <a:schemeClr val="lt1"/>
                </a:solidFill>
                <a:latin typeface="Open Sans Medium"/>
                <a:ea typeface="Open Sans Medium"/>
                <a:cs typeface="Open Sans Medium"/>
                <a:sym typeface="Open Sans Medium"/>
              </a:rPr>
              <a:t>Project: </a:t>
            </a:r>
            <a:r>
              <a:rPr lang="en-US" sz="1900">
                <a:solidFill>
                  <a:schemeClr val="lt1"/>
                </a:solidFill>
                <a:latin typeface="Open Sans Medium"/>
                <a:ea typeface="Open Sans Medium"/>
                <a:cs typeface="Open Sans Medium"/>
                <a:sym typeface="Open Sans Medium"/>
              </a:rPr>
              <a:t>Marsh Estate - Refurbishing/Retrofitting Community Centre &amp; Creating New Community Garden</a:t>
            </a:r>
            <a:endParaRPr i="0" sz="1900" u="none" cap="none" strike="noStrike">
              <a:solidFill>
                <a:schemeClr val="lt1"/>
              </a:solidFill>
              <a:latin typeface="Open Sans Medium"/>
              <a:ea typeface="Open Sans Medium"/>
              <a:cs typeface="Open Sans Medium"/>
              <a:sym typeface="Open Sans Medium"/>
            </a:endParaRPr>
          </a:p>
          <a:p>
            <a:pPr indent="0" lvl="0" marL="0" marR="60017" rtl="0" algn="l">
              <a:lnSpc>
                <a:spcPct val="111066"/>
              </a:lnSpc>
              <a:spcBef>
                <a:spcPts val="1148"/>
              </a:spcBef>
              <a:spcAft>
                <a:spcPts val="0"/>
              </a:spcAft>
              <a:buClr>
                <a:schemeClr val="dk1"/>
              </a:buClr>
              <a:buSzPts val="1100"/>
              <a:buFont typeface="Arial"/>
              <a:buNone/>
            </a:pPr>
            <a:r>
              <a:rPr lang="en-US" sz="1288">
                <a:solidFill>
                  <a:schemeClr val="lt1"/>
                </a:solidFill>
                <a:latin typeface="Open Sans Medium"/>
                <a:ea typeface="Open Sans Medium"/>
                <a:cs typeface="Open Sans Medium"/>
                <a:sym typeface="Open Sans Medium"/>
              </a:rPr>
              <a:t>The project involves refurbishing and retrofitting Marsh Community Centre on Marsh Estate in Lancaster and also transforming a derelict piece of land neighbouring the centre into a new community growing garden. </a:t>
            </a:r>
            <a:endParaRPr sz="1288">
              <a:solidFill>
                <a:schemeClr val="lt1"/>
              </a:solidFill>
              <a:latin typeface="Open Sans Medium"/>
              <a:ea typeface="Open Sans Medium"/>
              <a:cs typeface="Open Sans Medium"/>
              <a:sym typeface="Open Sans Medium"/>
            </a:endParaRPr>
          </a:p>
          <a:p>
            <a:pPr indent="0" lvl="0" marL="0" marR="60017" rtl="0" algn="l">
              <a:lnSpc>
                <a:spcPct val="111066"/>
              </a:lnSpc>
              <a:spcBef>
                <a:spcPts val="1148"/>
              </a:spcBef>
              <a:spcAft>
                <a:spcPts val="0"/>
              </a:spcAft>
              <a:buClr>
                <a:schemeClr val="dk1"/>
              </a:buClr>
              <a:buSzPts val="1100"/>
              <a:buFont typeface="Arial"/>
              <a:buNone/>
            </a:pPr>
            <a:r>
              <a:rPr lang="en-US" sz="1288">
                <a:solidFill>
                  <a:schemeClr val="lt1"/>
                </a:solidFill>
                <a:latin typeface="Open Sans Medium"/>
                <a:ea typeface="Open Sans Medium"/>
                <a:cs typeface="Open Sans Medium"/>
                <a:sym typeface="Open Sans Medium"/>
              </a:rPr>
              <a:t>The project will also make the building more energy-efficient/sustainable and reduce energy costs. The new community garden will directly contribute to improved community connectivity, health and wellbeing and directly support local affordable food/healthy eating programmes.</a:t>
            </a:r>
            <a:endParaRPr sz="1288">
              <a:solidFill>
                <a:schemeClr val="lt1"/>
              </a:solidFill>
              <a:latin typeface="Open Sans Medium"/>
              <a:ea typeface="Open Sans Medium"/>
              <a:cs typeface="Open Sans Medium"/>
              <a:sym typeface="Open Sans Medium"/>
            </a:endParaRPr>
          </a:p>
          <a:p>
            <a:pPr indent="0" lvl="0" marL="0" marR="60017" rtl="0" algn="l">
              <a:lnSpc>
                <a:spcPct val="111066"/>
              </a:lnSpc>
              <a:spcBef>
                <a:spcPts val="1148"/>
              </a:spcBef>
              <a:spcAft>
                <a:spcPts val="0"/>
              </a:spcAft>
              <a:buClr>
                <a:schemeClr val="dk1"/>
              </a:buClr>
              <a:buSzPts val="1100"/>
              <a:buFont typeface="Arial"/>
              <a:buNone/>
            </a:pPr>
            <a:r>
              <a:rPr lang="en-US" sz="1288">
                <a:solidFill>
                  <a:schemeClr val="lt1"/>
                </a:solidFill>
                <a:latin typeface="Open Sans Medium"/>
                <a:ea typeface="Open Sans Medium"/>
                <a:cs typeface="Open Sans Medium"/>
                <a:sym typeface="Open Sans Medium"/>
              </a:rPr>
              <a:t>Start date : May 2025</a:t>
            </a:r>
            <a:endParaRPr sz="1288">
              <a:solidFill>
                <a:schemeClr val="lt1"/>
              </a:solidFill>
              <a:latin typeface="Open Sans Medium"/>
              <a:ea typeface="Open Sans Medium"/>
              <a:cs typeface="Open Sans Medium"/>
              <a:sym typeface="Open Sans Medium"/>
            </a:endParaRPr>
          </a:p>
          <a:p>
            <a:pPr indent="0" lvl="0" marL="0" marR="0" rtl="0" algn="l">
              <a:lnSpc>
                <a:spcPct val="140050"/>
              </a:lnSpc>
              <a:spcBef>
                <a:spcPts val="0"/>
              </a:spcBef>
              <a:spcAft>
                <a:spcPts val="0"/>
              </a:spcAft>
              <a:buClr>
                <a:srgbClr val="000000"/>
              </a:buClr>
              <a:buSzPts val="1900"/>
              <a:buFont typeface="Arial"/>
              <a:buNone/>
            </a:pPr>
            <a:r>
              <a:t/>
            </a:r>
            <a:endParaRPr b="0" i="0" sz="1900" u="none" cap="none" strike="noStrike">
              <a:solidFill>
                <a:schemeClr val="lt1"/>
              </a:solidFill>
              <a:latin typeface="Open Sans Medium"/>
              <a:ea typeface="Open Sans Medium"/>
              <a:cs typeface="Open Sans Medium"/>
              <a:sym typeface="Open Sans Medium"/>
            </a:endParaRPr>
          </a:p>
          <a:p>
            <a:pPr indent="0" lvl="0" marL="0" marR="0" rtl="0" algn="l">
              <a:lnSpc>
                <a:spcPct val="140050"/>
              </a:lnSpc>
              <a:spcBef>
                <a:spcPts val="0"/>
              </a:spcBef>
              <a:spcAft>
                <a:spcPts val="0"/>
              </a:spcAft>
              <a:buClr>
                <a:srgbClr val="000000"/>
              </a:buClr>
              <a:buSzPts val="1900"/>
              <a:buFont typeface="Arial"/>
              <a:buNone/>
            </a:pPr>
            <a:r>
              <a:t/>
            </a:r>
            <a:endParaRPr b="0" i="0" sz="1900" u="none" cap="none" strike="noStrike">
              <a:solidFill>
                <a:schemeClr val="lt1"/>
              </a:solidFill>
              <a:latin typeface="Open Sans Medium"/>
              <a:ea typeface="Open Sans Medium"/>
              <a:cs typeface="Open Sans Medium"/>
              <a:sym typeface="Open Sans Medium"/>
            </a:endParaRPr>
          </a:p>
        </p:txBody>
      </p:sp>
      <p:sp>
        <p:nvSpPr>
          <p:cNvPr id="412" name="Google Shape;412;g339bf315fd3_1_44"/>
          <p:cNvSpPr txBox="1"/>
          <p:nvPr/>
        </p:nvSpPr>
        <p:spPr>
          <a:xfrm>
            <a:off x="14568970" y="8597292"/>
            <a:ext cx="3516000" cy="426300"/>
          </a:xfrm>
          <a:prstGeom prst="rect">
            <a:avLst/>
          </a:prstGeom>
          <a:noFill/>
          <a:ln>
            <a:noFill/>
          </a:ln>
        </p:spPr>
        <p:txBody>
          <a:bodyPr anchorCtr="0" anchor="t" bIns="0" lIns="0" spcFirstLastPara="1" rIns="0" wrap="square" tIns="0">
            <a:spAutoFit/>
          </a:bodyPr>
          <a:lstStyle/>
          <a:p>
            <a:pPr indent="0" lvl="0" marL="0" marR="0" rtl="0" algn="r">
              <a:lnSpc>
                <a:spcPct val="140034"/>
              </a:lnSpc>
              <a:spcBef>
                <a:spcPts val="0"/>
              </a:spcBef>
              <a:spcAft>
                <a:spcPts val="0"/>
              </a:spcAft>
              <a:buClr>
                <a:srgbClr val="000000"/>
              </a:buClr>
              <a:buSzPts val="1154"/>
              <a:buFont typeface="Arial"/>
              <a:buNone/>
            </a:pPr>
            <a:r>
              <a:rPr b="0" i="0" lang="en-US" sz="1154" u="none" cap="none" strike="noStrike">
                <a:solidFill>
                  <a:srgbClr val="000000"/>
                </a:solidFill>
                <a:latin typeface="Open Sans"/>
                <a:ea typeface="Open Sans"/>
                <a:cs typeface="Open Sans"/>
                <a:sym typeface="Open Sans"/>
              </a:rPr>
              <a:t>Project part-funded by the </a:t>
            </a:r>
            <a:endParaRPr b="0" i="0" sz="1400" u="none" cap="none" strike="noStrike">
              <a:solidFill>
                <a:srgbClr val="000000"/>
              </a:solidFill>
              <a:latin typeface="Arial"/>
              <a:ea typeface="Arial"/>
              <a:cs typeface="Arial"/>
              <a:sym typeface="Arial"/>
            </a:endParaRPr>
          </a:p>
          <a:p>
            <a:pPr indent="0" lvl="0" marL="0" marR="0" rtl="0" algn="r">
              <a:lnSpc>
                <a:spcPct val="140034"/>
              </a:lnSpc>
              <a:spcBef>
                <a:spcPts val="0"/>
              </a:spcBef>
              <a:spcAft>
                <a:spcPts val="0"/>
              </a:spcAft>
              <a:buClr>
                <a:srgbClr val="000000"/>
              </a:buClr>
              <a:buSzPts val="1154"/>
              <a:buFont typeface="Arial"/>
              <a:buNone/>
            </a:pPr>
            <a:r>
              <a:rPr b="0" i="0" lang="en-US" sz="1154" u="sng" cap="none" strike="noStrike">
                <a:solidFill>
                  <a:schemeClr val="hlink"/>
                </a:solidFill>
                <a:latin typeface="Open Sans"/>
                <a:ea typeface="Open Sans"/>
                <a:cs typeface="Open Sans"/>
                <a:sym typeface="Open Sans"/>
                <a:hlinkClick r:id="rId8"/>
              </a:rPr>
              <a:t>UK Shared Prosperity Fund</a:t>
            </a:r>
            <a:endParaRPr b="0" i="0" sz="1400" u="none" cap="none" strike="noStrike">
              <a:solidFill>
                <a:srgbClr val="000000"/>
              </a:solidFill>
              <a:latin typeface="Arial"/>
              <a:ea typeface="Arial"/>
              <a:cs typeface="Arial"/>
              <a:sym typeface="Arial"/>
            </a:endParaRPr>
          </a:p>
        </p:txBody>
      </p:sp>
      <p:sp>
        <p:nvSpPr>
          <p:cNvPr id="413" name="Google Shape;413;g339bf315fd3_1_44"/>
          <p:cNvSpPr/>
          <p:nvPr/>
        </p:nvSpPr>
        <p:spPr>
          <a:xfrm>
            <a:off x="14561572" y="9367192"/>
            <a:ext cx="833063" cy="833063"/>
          </a:xfrm>
          <a:custGeom>
            <a:rect b="b" l="l" r="r" t="t"/>
            <a:pathLst>
              <a:path extrusionOk="0" h="833063" w="833063">
                <a:moveTo>
                  <a:pt x="0" y="0"/>
                </a:moveTo>
                <a:lnTo>
                  <a:pt x="833063" y="0"/>
                </a:lnTo>
                <a:lnTo>
                  <a:pt x="833063" y="833063"/>
                </a:lnTo>
                <a:lnTo>
                  <a:pt x="0" y="833063"/>
                </a:lnTo>
                <a:lnTo>
                  <a:pt x="0" y="0"/>
                </a:lnTo>
                <a:close/>
              </a:path>
            </a:pathLst>
          </a:custGeom>
          <a:blipFill rotWithShape="1">
            <a:blip r:embed="rId9">
              <a:alphaModFix/>
            </a:blip>
            <a:stretch>
              <a:fillRect b="0" l="0" r="0" t="0"/>
            </a:stretch>
          </a:blipFill>
          <a:ln>
            <a:noFill/>
          </a:ln>
        </p:spPr>
      </p:sp>
      <p:grpSp>
        <p:nvGrpSpPr>
          <p:cNvPr id="414" name="Google Shape;414;g339bf315fd3_1_44"/>
          <p:cNvGrpSpPr/>
          <p:nvPr/>
        </p:nvGrpSpPr>
        <p:grpSpPr>
          <a:xfrm>
            <a:off x="707312" y="2145045"/>
            <a:ext cx="7640219" cy="1154958"/>
            <a:chOff x="0" y="-28575"/>
            <a:chExt cx="2845837" cy="430200"/>
          </a:xfrm>
        </p:grpSpPr>
        <p:sp>
          <p:nvSpPr>
            <p:cNvPr id="415" name="Google Shape;415;g339bf315fd3_1_44"/>
            <p:cNvSpPr/>
            <p:nvPr/>
          </p:nvSpPr>
          <p:spPr>
            <a:xfrm>
              <a:off x="0" y="0"/>
              <a:ext cx="2845837" cy="401525"/>
            </a:xfrm>
            <a:custGeom>
              <a:rect b="b" l="l" r="r" t="t"/>
              <a:pathLst>
                <a:path extrusionOk="0" h="401525" w="2845837">
                  <a:moveTo>
                    <a:pt x="0" y="0"/>
                  </a:moveTo>
                  <a:lnTo>
                    <a:pt x="2845837" y="0"/>
                  </a:lnTo>
                  <a:lnTo>
                    <a:pt x="2845837" y="401525"/>
                  </a:lnTo>
                  <a:lnTo>
                    <a:pt x="0" y="401525"/>
                  </a:lnTo>
                  <a:close/>
                </a:path>
              </a:pathLst>
            </a:custGeom>
            <a:solidFill>
              <a:srgbClr val="E51B24"/>
            </a:solidFill>
            <a:ln>
              <a:noFill/>
            </a:ln>
          </p:spPr>
        </p:sp>
        <p:sp>
          <p:nvSpPr>
            <p:cNvPr id="416" name="Google Shape;416;g339bf315fd3_1_44"/>
            <p:cNvSpPr txBox="1"/>
            <p:nvPr/>
          </p:nvSpPr>
          <p:spPr>
            <a:xfrm>
              <a:off x="0" y="-28575"/>
              <a:ext cx="2845800" cy="430200"/>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7" name="Google Shape;417;g339bf315fd3_1_44"/>
          <p:cNvSpPr txBox="1"/>
          <p:nvPr/>
        </p:nvSpPr>
        <p:spPr>
          <a:xfrm>
            <a:off x="1053515" y="2492452"/>
            <a:ext cx="9244800" cy="585000"/>
          </a:xfrm>
          <a:prstGeom prst="rect">
            <a:avLst/>
          </a:prstGeom>
          <a:noFill/>
          <a:ln>
            <a:noFill/>
          </a:ln>
        </p:spPr>
        <p:txBody>
          <a:bodyPr anchorCtr="0" anchor="t" bIns="0" lIns="0" spcFirstLastPara="1" rIns="0" wrap="square" tIns="0">
            <a:spAutoFit/>
          </a:bodyPr>
          <a:lstStyle/>
          <a:p>
            <a:pPr indent="0" lvl="0" marL="0" marR="0" rtl="0" algn="l">
              <a:lnSpc>
                <a:spcPct val="168016"/>
              </a:lnSpc>
              <a:spcBef>
                <a:spcPts val="0"/>
              </a:spcBef>
              <a:spcAft>
                <a:spcPts val="0"/>
              </a:spcAft>
              <a:buClr>
                <a:srgbClr val="000000"/>
              </a:buClr>
              <a:buSzPts val="4199"/>
              <a:buFont typeface="Arial"/>
              <a:buNone/>
            </a:pPr>
            <a:r>
              <a:rPr lang="en-US" sz="3800">
                <a:solidFill>
                  <a:srgbClr val="FFFFFF"/>
                </a:solidFill>
                <a:latin typeface="Open Sans Medium"/>
                <a:ea typeface="Open Sans Medium"/>
                <a:cs typeface="Open Sans Medium"/>
                <a:sym typeface="Open Sans Medium"/>
              </a:rPr>
              <a:t>Marsh Estate, Lancaster </a:t>
            </a:r>
            <a:r>
              <a:rPr lang="en-US" sz="3800">
                <a:solidFill>
                  <a:srgbClr val="FFFFFF"/>
                </a:solidFill>
                <a:latin typeface="Open Sans Medium"/>
                <a:ea typeface="Open Sans Medium"/>
                <a:cs typeface="Open Sans Medium"/>
                <a:sym typeface="Open Sans Medium"/>
              </a:rPr>
              <a:t> </a:t>
            </a:r>
            <a:endParaRPr b="0" i="0" sz="3800" u="none" cap="none" strike="noStrike">
              <a:solidFill>
                <a:srgbClr val="000000"/>
              </a:solidFill>
              <a:latin typeface="Open Sans Medium"/>
              <a:ea typeface="Open Sans Medium"/>
              <a:cs typeface="Open Sans Medium"/>
              <a:sym typeface="Open Sans Medium"/>
            </a:endParaRPr>
          </a:p>
        </p:txBody>
      </p:sp>
      <p:sp>
        <p:nvSpPr>
          <p:cNvPr id="418" name="Google Shape;418;g339bf315fd3_1_44"/>
          <p:cNvSpPr/>
          <p:nvPr/>
        </p:nvSpPr>
        <p:spPr>
          <a:xfrm>
            <a:off x="0" y="0"/>
            <a:ext cx="18770700" cy="89160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339bf315fd3_1_44"/>
          <p:cNvSpPr txBox="1"/>
          <p:nvPr/>
        </p:nvSpPr>
        <p:spPr>
          <a:xfrm>
            <a:off x="11672404" y="7275125"/>
            <a:ext cx="6479100" cy="26160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Clr>
                <a:srgbClr val="000000"/>
              </a:buClr>
              <a:buSzPts val="1699"/>
              <a:buFont typeface="Arial"/>
              <a:buNone/>
            </a:pPr>
            <a:r>
              <a:rPr b="1" lang="en-US" sz="1699">
                <a:latin typeface="Open Sans"/>
                <a:ea typeface="Open Sans"/>
                <a:cs typeface="Open Sans"/>
                <a:sym typeface="Open Sans"/>
              </a:rPr>
              <a:t>Wigan Sports Club decking renovation Project </a:t>
            </a:r>
            <a:endParaRPr b="0" i="0" sz="1400" u="none" cap="none" strike="noStrike">
              <a:solidFill>
                <a:srgbClr val="000000"/>
              </a:solidFill>
              <a:latin typeface="Arial"/>
              <a:ea typeface="Arial"/>
              <a:cs typeface="Arial"/>
              <a:sym typeface="Arial"/>
            </a:endParaRPr>
          </a:p>
        </p:txBody>
      </p:sp>
      <p:grpSp>
        <p:nvGrpSpPr>
          <p:cNvPr id="420" name="Google Shape;420;g339bf315fd3_1_44"/>
          <p:cNvGrpSpPr/>
          <p:nvPr/>
        </p:nvGrpSpPr>
        <p:grpSpPr>
          <a:xfrm>
            <a:off x="12829349" y="6957150"/>
            <a:ext cx="9244783" cy="897565"/>
            <a:chOff x="0" y="-28574"/>
            <a:chExt cx="3682007" cy="334313"/>
          </a:xfrm>
        </p:grpSpPr>
        <p:sp>
          <p:nvSpPr>
            <p:cNvPr id="421" name="Google Shape;421;g339bf315fd3_1_44"/>
            <p:cNvSpPr/>
            <p:nvPr/>
          </p:nvSpPr>
          <p:spPr>
            <a:xfrm>
              <a:off x="0" y="0"/>
              <a:ext cx="3682007" cy="305739"/>
            </a:xfrm>
            <a:custGeom>
              <a:rect b="b" l="l" r="r" t="t"/>
              <a:pathLst>
                <a:path extrusionOk="0" h="305739" w="3682007">
                  <a:moveTo>
                    <a:pt x="0" y="0"/>
                  </a:moveTo>
                  <a:lnTo>
                    <a:pt x="3682007" y="0"/>
                  </a:lnTo>
                  <a:lnTo>
                    <a:pt x="3682007" y="305739"/>
                  </a:lnTo>
                  <a:lnTo>
                    <a:pt x="0" y="305739"/>
                  </a:lnTo>
                  <a:close/>
                </a:path>
              </a:pathLst>
            </a:custGeom>
            <a:solidFill>
              <a:srgbClr val="FFFFFF"/>
            </a:solidFill>
            <a:ln>
              <a:noFill/>
            </a:ln>
          </p:spPr>
        </p:sp>
        <p:sp>
          <p:nvSpPr>
            <p:cNvPr id="422" name="Google Shape;422;g339bf315fd3_1_44"/>
            <p:cNvSpPr txBox="1"/>
            <p:nvPr/>
          </p:nvSpPr>
          <p:spPr>
            <a:xfrm>
              <a:off x="0" y="-28574"/>
              <a:ext cx="2273400" cy="334200"/>
            </a:xfrm>
            <a:prstGeom prst="rect">
              <a:avLst/>
            </a:prstGeom>
            <a:noFill/>
            <a:ln>
              <a:noFill/>
            </a:ln>
          </p:spPr>
          <p:txBody>
            <a:bodyPr anchorCtr="0" anchor="ctr" bIns="24425" lIns="24425" spcFirstLastPara="1" rIns="24425" wrap="square" tIns="24425">
              <a:noAutofit/>
            </a:bodyPr>
            <a:lstStyle/>
            <a:p>
              <a:pPr indent="0" lvl="0" marL="0" rtl="0" algn="l">
                <a:lnSpc>
                  <a:spcPct val="140023"/>
                </a:lnSpc>
                <a:spcBef>
                  <a:spcPts val="0"/>
                </a:spcBef>
                <a:spcAft>
                  <a:spcPts val="0"/>
                </a:spcAft>
                <a:buClr>
                  <a:schemeClr val="dk1"/>
                </a:buClr>
                <a:buSzPts val="1699"/>
                <a:buFont typeface="Arial"/>
                <a:buNone/>
              </a:pPr>
              <a:r>
                <a:rPr b="1" lang="en-US" sz="1699">
                  <a:solidFill>
                    <a:schemeClr val="dk1"/>
                  </a:solidFill>
                  <a:latin typeface="Open Sans"/>
                  <a:ea typeface="Open Sans"/>
                  <a:cs typeface="Open Sans"/>
                  <a:sym typeface="Open Sans"/>
                </a:rPr>
                <a:t> </a:t>
              </a:r>
              <a:endParaRPr b="1" sz="1699">
                <a:solidFill>
                  <a:schemeClr val="dk1"/>
                </a:solidFill>
                <a:latin typeface="Open Sans"/>
                <a:ea typeface="Open Sans"/>
                <a:cs typeface="Open Sans"/>
                <a:sym typeface="Open Sans"/>
              </a:endParaRPr>
            </a:p>
            <a:p>
              <a:pPr indent="0" lvl="0" marL="0" rtl="0" algn="l">
                <a:lnSpc>
                  <a:spcPct val="140023"/>
                </a:lnSpc>
                <a:spcBef>
                  <a:spcPts val="0"/>
                </a:spcBef>
                <a:spcAft>
                  <a:spcPts val="0"/>
                </a:spcAft>
                <a:buClr>
                  <a:schemeClr val="dk1"/>
                </a:buClr>
                <a:buSzPts val="1699"/>
                <a:buFont typeface="Arial"/>
                <a:buNone/>
              </a:pPr>
              <a:r>
                <a:rPr b="1" lang="en-US" sz="1699">
                  <a:solidFill>
                    <a:schemeClr val="dk1"/>
                  </a:solidFill>
                  <a:latin typeface="Open Sans"/>
                  <a:ea typeface="Open Sans"/>
                  <a:cs typeface="Open Sans"/>
                  <a:sym typeface="Open Sans"/>
                </a:rPr>
                <a:t>       Magic Youth Club, Claremont, Blackpool</a:t>
              </a:r>
              <a:endParaRPr>
                <a:solidFill>
                  <a:schemeClr val="dk1"/>
                </a:solidFill>
              </a:endParaRPr>
            </a:p>
            <a:p>
              <a:pPr indent="0" lvl="0" marL="0" marR="0" rtl="0" algn="ctr">
                <a:lnSpc>
                  <a:spcPct val="1085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grpSp>
      <p:grpSp>
        <p:nvGrpSpPr>
          <p:cNvPr id="423" name="Google Shape;423;g339bf315fd3_1_44"/>
          <p:cNvGrpSpPr/>
          <p:nvPr/>
        </p:nvGrpSpPr>
        <p:grpSpPr>
          <a:xfrm>
            <a:off x="12561249" y="6957149"/>
            <a:ext cx="9244783" cy="897566"/>
            <a:chOff x="0" y="-28575"/>
            <a:chExt cx="3682007" cy="334314"/>
          </a:xfrm>
        </p:grpSpPr>
        <p:sp>
          <p:nvSpPr>
            <p:cNvPr id="424" name="Google Shape;424;g339bf315fd3_1_44"/>
            <p:cNvSpPr/>
            <p:nvPr/>
          </p:nvSpPr>
          <p:spPr>
            <a:xfrm>
              <a:off x="0" y="0"/>
              <a:ext cx="3682007" cy="305739"/>
            </a:xfrm>
            <a:custGeom>
              <a:rect b="b" l="l" r="r" t="t"/>
              <a:pathLst>
                <a:path extrusionOk="0" h="305739" w="3682007">
                  <a:moveTo>
                    <a:pt x="0" y="0"/>
                  </a:moveTo>
                  <a:lnTo>
                    <a:pt x="3682007" y="0"/>
                  </a:lnTo>
                  <a:lnTo>
                    <a:pt x="3682007" y="305739"/>
                  </a:lnTo>
                  <a:lnTo>
                    <a:pt x="0" y="305739"/>
                  </a:lnTo>
                  <a:close/>
                </a:path>
              </a:pathLst>
            </a:custGeom>
            <a:solidFill>
              <a:srgbClr val="FFFFFF"/>
            </a:solidFill>
            <a:ln>
              <a:noFill/>
            </a:ln>
          </p:spPr>
        </p:sp>
        <p:sp>
          <p:nvSpPr>
            <p:cNvPr id="425" name="Google Shape;425;g339bf315fd3_1_44"/>
            <p:cNvSpPr txBox="1"/>
            <p:nvPr/>
          </p:nvSpPr>
          <p:spPr>
            <a:xfrm>
              <a:off x="0" y="-28575"/>
              <a:ext cx="3681900" cy="334200"/>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6" name="Google Shape;426;g339bf315fd3_1_44"/>
          <p:cNvSpPr txBox="1"/>
          <p:nvPr/>
        </p:nvSpPr>
        <p:spPr>
          <a:xfrm>
            <a:off x="11672404" y="7275125"/>
            <a:ext cx="6479100" cy="261600"/>
          </a:xfrm>
          <a:prstGeom prst="rect">
            <a:avLst/>
          </a:prstGeom>
          <a:noFill/>
          <a:ln>
            <a:noFill/>
          </a:ln>
        </p:spPr>
        <p:txBody>
          <a:bodyPr anchorCtr="0" anchor="t" bIns="0" lIns="0" spcFirstLastPara="1" rIns="0" wrap="square" tIns="0">
            <a:spAutoFit/>
          </a:bodyPr>
          <a:lstStyle/>
          <a:p>
            <a:pPr indent="0" lvl="0" marL="0" marR="0" rtl="0" algn="r">
              <a:lnSpc>
                <a:spcPct val="140023"/>
              </a:lnSpc>
              <a:spcBef>
                <a:spcPts val="0"/>
              </a:spcBef>
              <a:spcAft>
                <a:spcPts val="0"/>
              </a:spcAft>
              <a:buClr>
                <a:srgbClr val="000000"/>
              </a:buClr>
              <a:buSzPts val="1699"/>
              <a:buFont typeface="Arial"/>
              <a:buNone/>
            </a:pPr>
            <a:r>
              <a:rPr b="1" lang="en-US" sz="1699">
                <a:latin typeface="Open Sans"/>
                <a:ea typeface="Open Sans"/>
                <a:cs typeface="Open Sans"/>
                <a:sym typeface="Open Sans"/>
              </a:rPr>
              <a:t>Marsh Estate</a:t>
            </a:r>
            <a:r>
              <a:rPr b="1" lang="en-US" sz="1699">
                <a:latin typeface="Open Sans"/>
                <a:ea typeface="Open Sans"/>
                <a:cs typeface="Open Sans"/>
                <a:sym typeface="Open Sans"/>
              </a:rPr>
              <a:t>, renovation project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17"/>
          <p:cNvPicPr preferRelativeResize="0"/>
          <p:nvPr/>
        </p:nvPicPr>
        <p:blipFill rotWithShape="1">
          <a:blip r:embed="rId3">
            <a:alphaModFix/>
          </a:blip>
          <a:srcRect b="0" l="7778" r="7769" t="0"/>
          <a:stretch/>
        </p:blipFill>
        <p:spPr>
          <a:xfrm>
            <a:off x="9247250" y="-9"/>
            <a:ext cx="9040750" cy="16058271"/>
          </a:xfrm>
          <a:prstGeom prst="rect">
            <a:avLst/>
          </a:prstGeom>
          <a:noFill/>
          <a:ln>
            <a:noFill/>
          </a:ln>
        </p:spPr>
      </p:pic>
      <p:pic>
        <p:nvPicPr>
          <p:cNvPr id="436" name="Google Shape;436;p17"/>
          <p:cNvPicPr preferRelativeResize="0"/>
          <p:nvPr/>
        </p:nvPicPr>
        <p:blipFill rotWithShape="1">
          <a:blip r:embed="rId4">
            <a:alphaModFix/>
          </a:blip>
          <a:srcRect b="-7999" l="0" r="0" t="7999"/>
          <a:stretch/>
        </p:blipFill>
        <p:spPr>
          <a:xfrm>
            <a:off x="-103250" y="882100"/>
            <a:ext cx="9350501" cy="12472347"/>
          </a:xfrm>
          <a:prstGeom prst="rect">
            <a:avLst/>
          </a:prstGeom>
          <a:noFill/>
          <a:ln>
            <a:noFill/>
          </a:ln>
        </p:spPr>
      </p:pic>
      <p:sp>
        <p:nvSpPr>
          <p:cNvPr id="437" name="Google Shape;437;p17"/>
          <p:cNvSpPr/>
          <p:nvPr/>
        </p:nvSpPr>
        <p:spPr>
          <a:xfrm>
            <a:off x="-365127" y="997812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a:off x="-365127" y="-9525"/>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txBox="1"/>
          <p:nvPr/>
        </p:nvSpPr>
        <p:spPr>
          <a:xfrm>
            <a:off x="5889035" y="8723721"/>
            <a:ext cx="3285709" cy="222652"/>
          </a:xfrm>
          <a:prstGeom prst="rect">
            <a:avLst/>
          </a:prstGeom>
          <a:noFill/>
          <a:ln>
            <a:noFill/>
          </a:ln>
        </p:spPr>
        <p:txBody>
          <a:bodyPr anchorCtr="0" anchor="t" bIns="0" lIns="0" spcFirstLastPara="1" rIns="0" wrap="square" tIns="0">
            <a:spAutoFit/>
          </a:bodyPr>
          <a:lstStyle/>
          <a:p>
            <a:pPr indent="0" lvl="0" marL="0" marR="0" rtl="0" algn="l">
              <a:lnSpc>
                <a:spcPct val="8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40" name="Google Shape;440;p17"/>
          <p:cNvGrpSpPr/>
          <p:nvPr/>
        </p:nvGrpSpPr>
        <p:grpSpPr>
          <a:xfrm>
            <a:off x="881638" y="5625901"/>
            <a:ext cx="7503723" cy="4135244"/>
            <a:chOff x="0" y="-28575"/>
            <a:chExt cx="2794995" cy="934624"/>
          </a:xfrm>
        </p:grpSpPr>
        <p:sp>
          <p:nvSpPr>
            <p:cNvPr id="441" name="Google Shape;441;p17"/>
            <p:cNvSpPr/>
            <p:nvPr/>
          </p:nvSpPr>
          <p:spPr>
            <a:xfrm>
              <a:off x="0" y="0"/>
              <a:ext cx="2794995" cy="906049"/>
            </a:xfrm>
            <a:custGeom>
              <a:rect b="b" l="l" r="r" t="t"/>
              <a:pathLst>
                <a:path extrusionOk="0" h="906049" w="2794995">
                  <a:moveTo>
                    <a:pt x="0" y="0"/>
                  </a:moveTo>
                  <a:lnTo>
                    <a:pt x="2794995" y="0"/>
                  </a:lnTo>
                  <a:lnTo>
                    <a:pt x="2794995" y="906049"/>
                  </a:lnTo>
                  <a:lnTo>
                    <a:pt x="0" y="906049"/>
                  </a:lnTo>
                  <a:close/>
                </a:path>
              </a:pathLst>
            </a:custGeom>
            <a:solidFill>
              <a:srgbClr val="E51B24"/>
            </a:solidFill>
            <a:ln>
              <a:noFill/>
            </a:ln>
          </p:spPr>
        </p:sp>
        <p:sp>
          <p:nvSpPr>
            <p:cNvPr id="442" name="Google Shape;442;p17"/>
            <p:cNvSpPr txBox="1"/>
            <p:nvPr/>
          </p:nvSpPr>
          <p:spPr>
            <a:xfrm>
              <a:off x="0" y="-28575"/>
              <a:ext cx="2794995" cy="934624"/>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3" name="Google Shape;443;p17"/>
          <p:cNvGrpSpPr/>
          <p:nvPr/>
        </p:nvGrpSpPr>
        <p:grpSpPr>
          <a:xfrm>
            <a:off x="10150449" y="7084077"/>
            <a:ext cx="7503609" cy="2509146"/>
            <a:chOff x="0" y="-28575"/>
            <a:chExt cx="2794995" cy="934624"/>
          </a:xfrm>
        </p:grpSpPr>
        <p:sp>
          <p:nvSpPr>
            <p:cNvPr id="444" name="Google Shape;444;p17"/>
            <p:cNvSpPr/>
            <p:nvPr/>
          </p:nvSpPr>
          <p:spPr>
            <a:xfrm>
              <a:off x="0" y="0"/>
              <a:ext cx="2794995" cy="906049"/>
            </a:xfrm>
            <a:custGeom>
              <a:rect b="b" l="l" r="r" t="t"/>
              <a:pathLst>
                <a:path extrusionOk="0" h="906049" w="2794995">
                  <a:moveTo>
                    <a:pt x="0" y="0"/>
                  </a:moveTo>
                  <a:lnTo>
                    <a:pt x="2794995" y="0"/>
                  </a:lnTo>
                  <a:lnTo>
                    <a:pt x="2794995" y="906049"/>
                  </a:lnTo>
                  <a:lnTo>
                    <a:pt x="0" y="906049"/>
                  </a:lnTo>
                  <a:close/>
                </a:path>
              </a:pathLst>
            </a:custGeom>
            <a:solidFill>
              <a:srgbClr val="FFFFFF"/>
            </a:solidFill>
            <a:ln>
              <a:noFill/>
            </a:ln>
          </p:spPr>
        </p:sp>
        <p:sp>
          <p:nvSpPr>
            <p:cNvPr id="445" name="Google Shape;445;p17"/>
            <p:cNvSpPr txBox="1"/>
            <p:nvPr/>
          </p:nvSpPr>
          <p:spPr>
            <a:xfrm>
              <a:off x="0" y="-28575"/>
              <a:ext cx="2794995" cy="934624"/>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17"/>
          <p:cNvSpPr txBox="1"/>
          <p:nvPr/>
        </p:nvSpPr>
        <p:spPr>
          <a:xfrm>
            <a:off x="1181700" y="5983075"/>
            <a:ext cx="6903600" cy="3352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000"/>
              </a:spcBef>
              <a:spcAft>
                <a:spcPts val="0"/>
              </a:spcAft>
              <a:buClr>
                <a:schemeClr val="dk1"/>
              </a:buClr>
              <a:buSzPts val="1100"/>
              <a:buFont typeface="Arial"/>
              <a:buNone/>
            </a:pPr>
            <a:r>
              <a:rPr b="0" i="1" lang="en-US" sz="1500" u="none" cap="none" strike="noStrike">
                <a:solidFill>
                  <a:schemeClr val="lt1"/>
                </a:solidFill>
                <a:latin typeface="Open Sans Medium"/>
                <a:ea typeface="Open Sans Medium"/>
                <a:cs typeface="Open Sans Medium"/>
                <a:sym typeface="Open Sans Medium"/>
              </a:rPr>
              <a:t>We all hope to go into ‘hands-on’ trades such as bricklaying, roofing or joinery one day.</a:t>
            </a:r>
            <a:endParaRPr b="0" i="1" sz="1500" u="none" cap="none" strike="noStrike">
              <a:solidFill>
                <a:schemeClr val="lt1"/>
              </a:solidFill>
              <a:latin typeface="Open Sans Medium"/>
              <a:ea typeface="Open Sans Medium"/>
              <a:cs typeface="Open Sans Medium"/>
              <a:sym typeface="Open Sans Medium"/>
            </a:endParaRPr>
          </a:p>
          <a:p>
            <a:pPr indent="0" lvl="0" marL="0" marR="0" rtl="0" algn="l">
              <a:lnSpc>
                <a:spcPct val="152727"/>
              </a:lnSpc>
              <a:spcBef>
                <a:spcPts val="0"/>
              </a:spcBef>
              <a:spcAft>
                <a:spcPts val="0"/>
              </a:spcAft>
              <a:buClr>
                <a:schemeClr val="dk1"/>
              </a:buClr>
              <a:buSzPts val="1100"/>
              <a:buFont typeface="Arial"/>
              <a:buNone/>
            </a:pPr>
            <a:r>
              <a:rPr b="0" i="1" lang="en-US" sz="1500" u="none" cap="none" strike="noStrike">
                <a:solidFill>
                  <a:schemeClr val="lt1"/>
                </a:solidFill>
                <a:latin typeface="Open Sans Medium"/>
                <a:ea typeface="Open Sans Medium"/>
                <a:cs typeface="Open Sans Medium"/>
                <a:sym typeface="Open Sans Medium"/>
              </a:rPr>
              <a:t>Rocco admitted that one thing he learned from his time working in the pub was how to saw wood properly. “It’s not as easy as it looks!” he admitted.</a:t>
            </a:r>
            <a:endParaRPr b="0" i="1" sz="1500" u="none" cap="none" strike="noStrike">
              <a:solidFill>
                <a:schemeClr val="lt1"/>
              </a:solidFill>
              <a:latin typeface="Open Sans Medium"/>
              <a:ea typeface="Open Sans Medium"/>
              <a:cs typeface="Open Sans Medium"/>
              <a:sym typeface="Open Sans Medium"/>
            </a:endParaRPr>
          </a:p>
          <a:p>
            <a:pPr indent="0" lvl="0" marL="0" marR="0" rtl="0" algn="l">
              <a:lnSpc>
                <a:spcPct val="152727"/>
              </a:lnSpc>
              <a:spcBef>
                <a:spcPts val="1500"/>
              </a:spcBef>
              <a:spcAft>
                <a:spcPts val="0"/>
              </a:spcAft>
              <a:buClr>
                <a:schemeClr val="dk1"/>
              </a:buClr>
              <a:buSzPts val="1100"/>
              <a:buFont typeface="Arial"/>
              <a:buNone/>
            </a:pPr>
            <a:r>
              <a:rPr b="0" i="1" lang="en-US" sz="1500" u="none" cap="none" strike="noStrike">
                <a:solidFill>
                  <a:schemeClr val="lt1"/>
                </a:solidFill>
                <a:latin typeface="Open Sans Medium"/>
                <a:ea typeface="Open Sans Medium"/>
                <a:cs typeface="Open Sans Medium"/>
                <a:sym typeface="Open Sans Medium"/>
              </a:rPr>
              <a:t>He and his mate Marley have been inspired by their time on the project to build a new garden shed for Marley’s nan.</a:t>
            </a:r>
            <a:endParaRPr b="0" i="1" sz="1500" u="none" cap="none" strike="noStrike">
              <a:solidFill>
                <a:schemeClr val="lt1"/>
              </a:solidFill>
              <a:latin typeface="Open Sans Medium"/>
              <a:ea typeface="Open Sans Medium"/>
              <a:cs typeface="Open Sans Medium"/>
              <a:sym typeface="Open Sans Medium"/>
            </a:endParaRPr>
          </a:p>
          <a:p>
            <a:pPr indent="0" lvl="0" marL="0" marR="0" rtl="0" algn="l">
              <a:lnSpc>
                <a:spcPct val="152727"/>
              </a:lnSpc>
              <a:spcBef>
                <a:spcPts val="1500"/>
              </a:spcBef>
              <a:spcAft>
                <a:spcPts val="1500"/>
              </a:spcAft>
              <a:buClr>
                <a:srgbClr val="000000"/>
              </a:buClr>
              <a:buSzPts val="1100"/>
              <a:buFont typeface="Arial"/>
              <a:buNone/>
            </a:pPr>
            <a:r>
              <a:rPr b="0" i="1" lang="en-US" sz="1500" u="none" cap="none" strike="noStrike">
                <a:solidFill>
                  <a:schemeClr val="lt1"/>
                </a:solidFill>
                <a:latin typeface="Open Sans Medium"/>
                <a:ea typeface="Open Sans Medium"/>
                <a:cs typeface="Open Sans Medium"/>
                <a:sym typeface="Open Sans Medium"/>
              </a:rPr>
              <a:t>They’ve already got the wood in, and plan to start work on the shed this weekend. Marley said his nan was ‘very happy about it’. “There will be less grass for her to cut in the summer!” he said</a:t>
            </a:r>
            <a:r>
              <a:rPr b="0" i="0" lang="en-US" sz="1500" u="none" cap="none" strike="noStrike">
                <a:solidFill>
                  <a:schemeClr val="lt1"/>
                </a:solidFill>
                <a:latin typeface="Open Sans Medium"/>
                <a:ea typeface="Open Sans Medium"/>
                <a:cs typeface="Open Sans Medium"/>
                <a:sym typeface="Open Sans Medium"/>
              </a:rPr>
              <a:t>.</a:t>
            </a:r>
            <a:r>
              <a:rPr b="0" i="1" lang="en-US" sz="1500" u="none" cap="none" strike="noStrike">
                <a:solidFill>
                  <a:schemeClr val="lt1"/>
                </a:solidFill>
                <a:latin typeface="Open Sans Medium"/>
                <a:ea typeface="Open Sans Medium"/>
                <a:cs typeface="Open Sans Medium"/>
                <a:sym typeface="Open Sans Medium"/>
              </a:rPr>
              <a:t> </a:t>
            </a:r>
            <a:r>
              <a:rPr b="0" i="0" lang="en-US" sz="2087" u="none" cap="none" strike="noStrike">
                <a:solidFill>
                  <a:srgbClr val="FFFFFF"/>
                </a:solidFill>
                <a:latin typeface="Open Sans Medium"/>
                <a:ea typeface="Open Sans Medium"/>
                <a:cs typeface="Open Sans Medium"/>
                <a:sym typeface="Open Sans Medium"/>
              </a:rPr>
              <a:t>Rocco</a:t>
            </a:r>
            <a:endParaRPr b="0" i="0" sz="1400" u="none" cap="none" strike="noStrike">
              <a:solidFill>
                <a:srgbClr val="000000"/>
              </a:solidFill>
              <a:latin typeface="Open Sans Medium"/>
              <a:ea typeface="Open Sans Medium"/>
              <a:cs typeface="Open Sans Medium"/>
              <a:sym typeface="Open Sans Medium"/>
            </a:endParaRPr>
          </a:p>
        </p:txBody>
      </p:sp>
      <p:sp>
        <p:nvSpPr>
          <p:cNvPr id="447" name="Google Shape;447;p17"/>
          <p:cNvSpPr txBox="1"/>
          <p:nvPr/>
        </p:nvSpPr>
        <p:spPr>
          <a:xfrm>
            <a:off x="10658130" y="7504584"/>
            <a:ext cx="6601200" cy="2730600"/>
          </a:xfrm>
          <a:prstGeom prst="rect">
            <a:avLst/>
          </a:prstGeom>
          <a:noFill/>
          <a:ln>
            <a:noFill/>
          </a:ln>
        </p:spPr>
        <p:txBody>
          <a:bodyPr anchorCtr="0" anchor="t" bIns="0" lIns="0" spcFirstLastPara="1" rIns="0" wrap="square" tIns="0">
            <a:spAutoFit/>
          </a:bodyPr>
          <a:lstStyle/>
          <a:p>
            <a:pPr indent="0" lvl="0" marL="0" marR="381000" rtl="0" algn="l">
              <a:lnSpc>
                <a:spcPct val="115000"/>
              </a:lnSpc>
              <a:spcBef>
                <a:spcPts val="1200"/>
              </a:spcBef>
              <a:spcAft>
                <a:spcPts val="0"/>
              </a:spcAft>
              <a:buClr>
                <a:schemeClr val="dk1"/>
              </a:buClr>
              <a:buSzPts val="1100"/>
              <a:buFont typeface="Arial"/>
              <a:buNone/>
            </a:pPr>
            <a:r>
              <a:rPr i="1" lang="en-US" sz="1800">
                <a:solidFill>
                  <a:schemeClr val="dk1"/>
                </a:solidFill>
                <a:highlight>
                  <a:schemeClr val="lt1"/>
                </a:highlight>
                <a:latin typeface="Open Sans"/>
                <a:ea typeface="Open Sans"/>
                <a:cs typeface="Open Sans"/>
                <a:sym typeface="Open Sans"/>
              </a:rPr>
              <a:t>“We're over the moon with the beginning of our transformation - our vision for our existing building has been brought to life by VIY and the local young people who've supported this project. We can't wait for the next step in our future transformation now!” </a:t>
            </a:r>
            <a:r>
              <a:rPr b="1" lang="en-US" sz="1800">
                <a:solidFill>
                  <a:schemeClr val="dk1"/>
                </a:solidFill>
                <a:highlight>
                  <a:schemeClr val="lt1"/>
                </a:highlight>
                <a:latin typeface="Open Sans"/>
                <a:ea typeface="Open Sans"/>
                <a:cs typeface="Open Sans"/>
                <a:sym typeface="Open Sans"/>
              </a:rPr>
              <a:t>Ryan, Owner &amp; Founder of Westway Boxing Club</a:t>
            </a:r>
            <a:endParaRPr sz="1800">
              <a:solidFill>
                <a:schemeClr val="dk1"/>
              </a:solidFill>
            </a:endParaRPr>
          </a:p>
          <a:p>
            <a:pPr indent="0" lvl="0" marL="0" marR="0" rtl="0" algn="ctr">
              <a:lnSpc>
                <a:spcPct val="140021"/>
              </a:lnSpc>
              <a:spcBef>
                <a:spcPts val="1200"/>
              </a:spcBef>
              <a:spcAft>
                <a:spcPts val="0"/>
              </a:spcAft>
              <a:buClr>
                <a:srgbClr val="000000"/>
              </a:buClr>
              <a:buSzPts val="1900"/>
              <a:buFont typeface="Arial"/>
              <a:buNone/>
            </a:pPr>
            <a:r>
              <a:t/>
            </a:r>
            <a:endParaRPr i="1" sz="1800">
              <a:solidFill>
                <a:srgbClr val="181818"/>
              </a:solidFill>
              <a:highlight>
                <a:srgbClr val="FFFFFF"/>
              </a:highlight>
              <a:latin typeface="Open Sans Medium"/>
              <a:ea typeface="Open Sans Medium"/>
              <a:cs typeface="Open Sans Medium"/>
              <a:sym typeface="Open Sans Medium"/>
            </a:endParaRPr>
          </a:p>
          <a:p>
            <a:pPr indent="0" lvl="0" marL="0" marR="0" rtl="0" algn="ctr">
              <a:lnSpc>
                <a:spcPct val="140009"/>
              </a:lnSpc>
              <a:spcBef>
                <a:spcPts val="0"/>
              </a:spcBef>
              <a:spcAft>
                <a:spcPts val="0"/>
              </a:spcAft>
              <a:buClr>
                <a:srgbClr val="000000"/>
              </a:buClr>
              <a:buSzPts val="19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4859" l="0" r="0" t="-51771"/>
            </a:stretch>
          </a:blipFill>
          <a:ln>
            <a:noFill/>
          </a:ln>
        </p:spPr>
      </p:sp>
      <p:sp>
        <p:nvSpPr>
          <p:cNvPr id="453" name="Google Shape;453;p18"/>
          <p:cNvSpPr/>
          <p:nvPr/>
        </p:nvSpPr>
        <p:spPr>
          <a:xfrm>
            <a:off x="-672539" y="8428541"/>
            <a:ext cx="19498926" cy="1299388"/>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8"/>
          <p:cNvSpPr txBox="1"/>
          <p:nvPr/>
        </p:nvSpPr>
        <p:spPr>
          <a:xfrm>
            <a:off x="4640516" y="8509431"/>
            <a:ext cx="9006900" cy="609900"/>
          </a:xfrm>
          <a:prstGeom prst="rect">
            <a:avLst/>
          </a:prstGeom>
          <a:noFill/>
          <a:ln>
            <a:noFill/>
          </a:ln>
        </p:spPr>
        <p:txBody>
          <a:bodyPr anchorCtr="0" anchor="t" bIns="0" lIns="0" spcFirstLastPara="1" rIns="0" wrap="square" tIns="0">
            <a:spAutoFit/>
          </a:bodyPr>
          <a:lstStyle/>
          <a:p>
            <a:pPr indent="0" lvl="0" marL="0" marR="0" rtl="0" algn="ctr">
              <a:lnSpc>
                <a:spcPct val="111988"/>
              </a:lnSpc>
              <a:spcBef>
                <a:spcPts val="0"/>
              </a:spcBef>
              <a:spcAft>
                <a:spcPts val="0"/>
              </a:spcAft>
              <a:buClr>
                <a:srgbClr val="000000"/>
              </a:buClr>
              <a:buSzPts val="3962"/>
              <a:buFont typeface="Arial"/>
              <a:buNone/>
            </a:pPr>
            <a:r>
              <a:rPr b="0" i="0" lang="en-US" sz="3962" u="none" cap="none" strike="noStrike">
                <a:solidFill>
                  <a:srgbClr val="FFFFFF"/>
                </a:solidFill>
                <a:latin typeface="League Spartan"/>
                <a:ea typeface="League Spartan"/>
                <a:cs typeface="League Spartan"/>
                <a:sym typeface="League Spartan"/>
              </a:rPr>
              <a:t>SOUND GOOD? LET'S CHAT</a:t>
            </a:r>
            <a:endParaRPr b="0" i="0" sz="1400" u="none" cap="none" strike="noStrike">
              <a:solidFill>
                <a:srgbClr val="000000"/>
              </a:solidFill>
              <a:latin typeface="Arial"/>
              <a:ea typeface="Arial"/>
              <a:cs typeface="Arial"/>
              <a:sym typeface="Arial"/>
            </a:endParaRPr>
          </a:p>
        </p:txBody>
      </p:sp>
      <p:sp>
        <p:nvSpPr>
          <p:cNvPr id="455" name="Google Shape;455;p18"/>
          <p:cNvSpPr txBox="1"/>
          <p:nvPr/>
        </p:nvSpPr>
        <p:spPr>
          <a:xfrm>
            <a:off x="3387980" y="9210675"/>
            <a:ext cx="11511900" cy="307800"/>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matt@teamviy.com | 07544854193 | @viyproject | volunteerityourself.org | </a:t>
            </a:r>
            <a:r>
              <a:rPr b="0" i="0" lang="en-US" sz="2000" u="sng" cap="none" strike="noStrike">
                <a:solidFill>
                  <a:schemeClr val="lt1"/>
                </a:solidFill>
                <a:latin typeface="Arial"/>
                <a:ea typeface="Arial"/>
                <a:cs typeface="Arial"/>
                <a:sym typeface="Arial"/>
                <a:hlinkClick r:id="rId4">
                  <a:extLst>
                    <a:ext uri="{A12FA001-AC4F-418D-AE19-62706E023703}">
                      <ahyp:hlinkClr val="tx"/>
                    </a:ext>
                  </a:extLst>
                </a:hlinkClick>
              </a:rPr>
              <a:t>VIY in action</a:t>
            </a:r>
            <a:endParaRPr b="0" i="0" sz="2000" u="none" cap="none" strike="noStrike">
              <a:solidFill>
                <a:schemeClr val="lt1"/>
              </a:solidFill>
              <a:latin typeface="Arial"/>
              <a:ea typeface="Arial"/>
              <a:cs typeface="Arial"/>
              <a:sym typeface="Arial"/>
            </a:endParaRPr>
          </a:p>
        </p:txBody>
      </p:sp>
      <p:sp>
        <p:nvSpPr>
          <p:cNvPr id="456" name="Google Shape;456;p18">
            <a:hlinkClick r:id="rId5"/>
          </p:cNvPr>
          <p:cNvSpPr/>
          <p:nvPr/>
        </p:nvSpPr>
        <p:spPr>
          <a:xfrm>
            <a:off x="14773900" y="0"/>
            <a:ext cx="2032932" cy="3155111"/>
          </a:xfrm>
          <a:custGeom>
            <a:rect b="b" l="l" r="r" t="t"/>
            <a:pathLst>
              <a:path extrusionOk="0" h="3155111" w="2032932">
                <a:moveTo>
                  <a:pt x="0" y="0"/>
                </a:moveTo>
                <a:lnTo>
                  <a:pt x="2032932" y="0"/>
                </a:lnTo>
                <a:lnTo>
                  <a:pt x="2032932" y="3155111"/>
                </a:lnTo>
                <a:lnTo>
                  <a:pt x="0" y="315511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0" y="-825802"/>
            <a:ext cx="18288000" cy="9452302"/>
          </a:xfrm>
          <a:custGeom>
            <a:rect b="b" l="l" r="r" t="t"/>
            <a:pathLst>
              <a:path extrusionOk="0" h="9452302" w="18288000">
                <a:moveTo>
                  <a:pt x="0" y="0"/>
                </a:moveTo>
                <a:lnTo>
                  <a:pt x="18288000" y="0"/>
                </a:lnTo>
                <a:lnTo>
                  <a:pt x="18288000" y="9452302"/>
                </a:lnTo>
                <a:lnTo>
                  <a:pt x="0" y="9452302"/>
                </a:lnTo>
                <a:lnTo>
                  <a:pt x="0" y="0"/>
                </a:lnTo>
                <a:close/>
              </a:path>
            </a:pathLst>
          </a:custGeom>
          <a:blipFill rotWithShape="1">
            <a:blip r:embed="rId3">
              <a:alphaModFix/>
            </a:blip>
            <a:stretch>
              <a:fillRect b="0" l="0" r="0" t="-28980"/>
            </a:stretch>
          </a:blipFill>
          <a:ln>
            <a:noFill/>
          </a:ln>
        </p:spPr>
      </p:sp>
      <p:sp>
        <p:nvSpPr>
          <p:cNvPr id="98" name="Google Shape;98;p2"/>
          <p:cNvSpPr/>
          <p:nvPr/>
        </p:nvSpPr>
        <p:spPr>
          <a:xfrm>
            <a:off x="-241302" y="-56923"/>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0" y="6270497"/>
            <a:ext cx="18288000" cy="4002898"/>
          </a:xfrm>
          <a:custGeom>
            <a:rect b="b" l="l" r="r" t="t"/>
            <a:pathLst>
              <a:path extrusionOk="0" h="4002898" w="18288000">
                <a:moveTo>
                  <a:pt x="0" y="0"/>
                </a:moveTo>
                <a:lnTo>
                  <a:pt x="18288000" y="0"/>
                </a:lnTo>
                <a:lnTo>
                  <a:pt x="18288000" y="4002898"/>
                </a:lnTo>
                <a:lnTo>
                  <a:pt x="0" y="400289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p:nvPr/>
        </p:nvSpPr>
        <p:spPr>
          <a:xfrm>
            <a:off x="-265834" y="5558959"/>
            <a:ext cx="9651136" cy="5187223"/>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9385302" y="371737"/>
            <a:ext cx="13772282" cy="10374445"/>
          </a:xfrm>
          <a:custGeom>
            <a:rect b="b" l="l" r="r" t="t"/>
            <a:pathLst>
              <a:path extrusionOk="0" h="10374445" w="13772282">
                <a:moveTo>
                  <a:pt x="0" y="0"/>
                </a:moveTo>
                <a:lnTo>
                  <a:pt x="13772282" y="0"/>
                </a:lnTo>
                <a:lnTo>
                  <a:pt x="13772282" y="10374445"/>
                </a:lnTo>
                <a:lnTo>
                  <a:pt x="0" y="10374445"/>
                </a:lnTo>
                <a:lnTo>
                  <a:pt x="0" y="0"/>
                </a:lnTo>
                <a:close/>
              </a:path>
            </a:pathLst>
          </a:custGeom>
          <a:blipFill rotWithShape="1">
            <a:blip r:embed="rId3">
              <a:alphaModFix/>
            </a:blip>
            <a:stretch>
              <a:fillRect b="0" l="-35376" r="0" t="-19810"/>
            </a:stretch>
          </a:blipFill>
          <a:ln>
            <a:noFill/>
          </a:ln>
        </p:spPr>
      </p:sp>
      <p:sp>
        <p:nvSpPr>
          <p:cNvPr id="110" name="Google Shape;110;p3"/>
          <p:cNvSpPr/>
          <p:nvPr/>
        </p:nvSpPr>
        <p:spPr>
          <a:xfrm>
            <a:off x="0" y="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15282465" y="720744"/>
            <a:ext cx="1747801" cy="2712587"/>
          </a:xfrm>
          <a:custGeom>
            <a:rect b="b" l="l" r="r" t="t"/>
            <a:pathLst>
              <a:path extrusionOk="0" h="2712587" w="1747801">
                <a:moveTo>
                  <a:pt x="0" y="0"/>
                </a:moveTo>
                <a:lnTo>
                  <a:pt x="1747801" y="0"/>
                </a:lnTo>
                <a:lnTo>
                  <a:pt x="1747801" y="2712587"/>
                </a:lnTo>
                <a:lnTo>
                  <a:pt x="0" y="2712587"/>
                </a:lnTo>
                <a:lnTo>
                  <a:pt x="0" y="0"/>
                </a:lnTo>
                <a:close/>
              </a:path>
            </a:pathLst>
          </a:custGeom>
          <a:blipFill rotWithShape="1">
            <a:blip r:embed="rId4">
              <a:alphaModFix/>
            </a:blip>
            <a:stretch>
              <a:fillRect b="0" l="0" r="0" t="0"/>
            </a:stretch>
          </a:blipFill>
          <a:ln>
            <a:noFill/>
          </a:ln>
        </p:spPr>
      </p:sp>
      <p:sp>
        <p:nvSpPr>
          <p:cNvPr id="112" name="Google Shape;112;p3"/>
          <p:cNvSpPr/>
          <p:nvPr/>
        </p:nvSpPr>
        <p:spPr>
          <a:xfrm>
            <a:off x="4559734" y="4504024"/>
            <a:ext cx="869846" cy="752417"/>
          </a:xfrm>
          <a:custGeom>
            <a:rect b="b" l="l" r="r" t="t"/>
            <a:pathLst>
              <a:path extrusionOk="0" h="752417" w="869846">
                <a:moveTo>
                  <a:pt x="0" y="0"/>
                </a:moveTo>
                <a:lnTo>
                  <a:pt x="869847" y="0"/>
                </a:lnTo>
                <a:lnTo>
                  <a:pt x="869847" y="752417"/>
                </a:lnTo>
                <a:lnTo>
                  <a:pt x="0" y="752417"/>
                </a:lnTo>
                <a:lnTo>
                  <a:pt x="0" y="0"/>
                </a:lnTo>
                <a:close/>
              </a:path>
            </a:pathLst>
          </a:custGeom>
          <a:blipFill rotWithShape="1">
            <a:blip r:embed="rId5">
              <a:alphaModFix/>
            </a:blip>
            <a:stretch>
              <a:fillRect b="0" l="0" r="0" t="0"/>
            </a:stretch>
          </a:blipFill>
          <a:ln>
            <a:noFill/>
          </a:ln>
        </p:spPr>
      </p:sp>
      <p:sp>
        <p:nvSpPr>
          <p:cNvPr id="113" name="Google Shape;113;p3"/>
          <p:cNvSpPr/>
          <p:nvPr/>
        </p:nvSpPr>
        <p:spPr>
          <a:xfrm>
            <a:off x="1602836" y="4504024"/>
            <a:ext cx="658198" cy="664008"/>
          </a:xfrm>
          <a:custGeom>
            <a:rect b="b" l="l" r="r" t="t"/>
            <a:pathLst>
              <a:path extrusionOk="0" h="664008" w="658198">
                <a:moveTo>
                  <a:pt x="0" y="0"/>
                </a:moveTo>
                <a:lnTo>
                  <a:pt x="658198" y="0"/>
                </a:lnTo>
                <a:lnTo>
                  <a:pt x="658198" y="664008"/>
                </a:lnTo>
                <a:lnTo>
                  <a:pt x="0" y="664008"/>
                </a:lnTo>
                <a:lnTo>
                  <a:pt x="0" y="0"/>
                </a:lnTo>
                <a:close/>
              </a:path>
            </a:pathLst>
          </a:custGeom>
          <a:blipFill rotWithShape="1">
            <a:blip r:embed="rId6">
              <a:alphaModFix/>
            </a:blip>
            <a:stretch>
              <a:fillRect b="0" l="0" r="0" t="0"/>
            </a:stretch>
          </a:blipFill>
          <a:ln>
            <a:noFill/>
          </a:ln>
        </p:spPr>
      </p:sp>
      <p:sp>
        <p:nvSpPr>
          <p:cNvPr id="114" name="Google Shape;114;p3"/>
          <p:cNvSpPr txBox="1"/>
          <p:nvPr/>
        </p:nvSpPr>
        <p:spPr>
          <a:xfrm>
            <a:off x="409985" y="5930340"/>
            <a:ext cx="10471800" cy="4111200"/>
          </a:xfrm>
          <a:prstGeom prst="rect">
            <a:avLst/>
          </a:prstGeom>
          <a:noFill/>
          <a:ln>
            <a:noFill/>
          </a:ln>
        </p:spPr>
        <p:txBody>
          <a:bodyPr anchorCtr="0" anchor="t" bIns="0" lIns="0" spcFirstLastPara="1" rIns="0" wrap="square" tIns="0">
            <a:spAutoFit/>
          </a:bodyPr>
          <a:lstStyle/>
          <a:p>
            <a:pPr indent="-264147" lvl="1" marL="528295" marR="0" rtl="0" algn="just">
              <a:lnSpc>
                <a:spcPct val="112019"/>
              </a:lnSpc>
              <a:spcBef>
                <a:spcPts val="0"/>
              </a:spcBef>
              <a:spcAft>
                <a:spcPts val="0"/>
              </a:spcAft>
              <a:buClr>
                <a:srgbClr val="FFFFFF"/>
              </a:buClr>
              <a:buSzPts val="2446"/>
              <a:buFont typeface="Arial"/>
              <a:buChar char="•"/>
            </a:pPr>
            <a:r>
              <a:rPr b="0" i="0" lang="en-US" sz="2446" u="none" cap="none" strike="noStrike">
                <a:solidFill>
                  <a:srgbClr val="FFFFFF"/>
                </a:solidFill>
                <a:latin typeface="Open Sans Light"/>
                <a:ea typeface="Open Sans Light"/>
                <a:cs typeface="Open Sans Light"/>
                <a:sym typeface="Open Sans Light"/>
              </a:rPr>
              <a:t>Learn </a:t>
            </a:r>
            <a:r>
              <a:rPr b="1" i="0" lang="en-US" sz="2446" u="none" cap="none" strike="noStrike">
                <a:solidFill>
                  <a:srgbClr val="FFFFFF"/>
                </a:solidFill>
                <a:latin typeface="Open Sans"/>
                <a:ea typeface="Open Sans"/>
                <a:cs typeface="Open Sans"/>
                <a:sym typeface="Open Sans"/>
              </a:rPr>
              <a:t>new trade skills</a:t>
            </a:r>
            <a:r>
              <a:rPr b="0" i="0" lang="en-US" sz="2446" u="none" cap="none" strike="noStrike">
                <a:solidFill>
                  <a:srgbClr val="FFFFFF"/>
                </a:solidFill>
                <a:latin typeface="Open Sans Light"/>
                <a:ea typeface="Open Sans Light"/>
                <a:cs typeface="Open Sans Light"/>
                <a:sym typeface="Open Sans Light"/>
              </a:rPr>
              <a:t> for free</a:t>
            </a:r>
            <a:endParaRPr b="0" i="0" sz="1400" u="none" cap="none" strike="noStrike">
              <a:solidFill>
                <a:srgbClr val="000000"/>
              </a:solidFill>
              <a:latin typeface="Arial"/>
              <a:ea typeface="Arial"/>
              <a:cs typeface="Arial"/>
              <a:sym typeface="Arial"/>
            </a:endParaRPr>
          </a:p>
          <a:p>
            <a:pPr indent="0" lvl="0" marL="0" marR="0" rtl="0" algn="just">
              <a:lnSpc>
                <a:spcPct val="112019"/>
              </a:lnSpc>
              <a:spcBef>
                <a:spcPts val="0"/>
              </a:spcBef>
              <a:spcAft>
                <a:spcPts val="0"/>
              </a:spcAft>
              <a:buClr>
                <a:srgbClr val="000000"/>
              </a:buClr>
              <a:buSzPts val="2446"/>
              <a:buFont typeface="Arial"/>
              <a:buNone/>
            </a:pPr>
            <a:r>
              <a:t/>
            </a:r>
            <a:endParaRPr b="0" i="0" sz="2446" u="none" cap="none" strike="noStrike">
              <a:solidFill>
                <a:srgbClr val="FFFFFF"/>
              </a:solidFill>
              <a:latin typeface="Open Sans Light"/>
              <a:ea typeface="Open Sans Light"/>
              <a:cs typeface="Open Sans Light"/>
              <a:sym typeface="Open Sans Light"/>
            </a:endParaRPr>
          </a:p>
          <a:p>
            <a:pPr indent="-264147" lvl="1" marL="528295" marR="0" rtl="0" algn="just">
              <a:lnSpc>
                <a:spcPct val="112019"/>
              </a:lnSpc>
              <a:spcBef>
                <a:spcPts val="0"/>
              </a:spcBef>
              <a:spcAft>
                <a:spcPts val="0"/>
              </a:spcAft>
              <a:buClr>
                <a:srgbClr val="FFFFFF"/>
              </a:buClr>
              <a:buSzPts val="2446"/>
              <a:buFont typeface="Arial"/>
              <a:buChar char="•"/>
            </a:pPr>
            <a:r>
              <a:rPr b="0" i="0" lang="en-US" sz="2446" u="none" cap="none" strike="noStrike">
                <a:solidFill>
                  <a:srgbClr val="FFFFFF"/>
                </a:solidFill>
                <a:latin typeface="Open Sans Light"/>
                <a:ea typeface="Open Sans Light"/>
                <a:cs typeface="Open Sans Light"/>
                <a:sym typeface="Open Sans Light"/>
              </a:rPr>
              <a:t>Work with </a:t>
            </a:r>
            <a:r>
              <a:rPr b="1" i="0" lang="en-US" sz="2446" u="none" cap="none" strike="noStrike">
                <a:solidFill>
                  <a:srgbClr val="FFFFFF"/>
                </a:solidFill>
                <a:latin typeface="Open Sans"/>
                <a:ea typeface="Open Sans"/>
                <a:cs typeface="Open Sans"/>
                <a:sym typeface="Open Sans"/>
              </a:rPr>
              <a:t>professional tradespeople</a:t>
            </a:r>
            <a:endParaRPr b="0" i="0" sz="1400" u="none" cap="none" strike="noStrike">
              <a:solidFill>
                <a:srgbClr val="000000"/>
              </a:solidFill>
              <a:latin typeface="Arial"/>
              <a:ea typeface="Arial"/>
              <a:cs typeface="Arial"/>
              <a:sym typeface="Arial"/>
            </a:endParaRPr>
          </a:p>
          <a:p>
            <a:pPr indent="0" lvl="0" marL="0" marR="0" rtl="0" algn="just">
              <a:lnSpc>
                <a:spcPct val="112019"/>
              </a:lnSpc>
              <a:spcBef>
                <a:spcPts val="0"/>
              </a:spcBef>
              <a:spcAft>
                <a:spcPts val="0"/>
              </a:spcAft>
              <a:buClr>
                <a:srgbClr val="000000"/>
              </a:buClr>
              <a:buSzPts val="2446"/>
              <a:buFont typeface="Arial"/>
              <a:buNone/>
            </a:pPr>
            <a:r>
              <a:t/>
            </a:r>
            <a:endParaRPr b="1" i="0" sz="2446" u="none" cap="none" strike="noStrike">
              <a:solidFill>
                <a:srgbClr val="FFFFFF"/>
              </a:solidFill>
              <a:latin typeface="Open Sans"/>
              <a:ea typeface="Open Sans"/>
              <a:cs typeface="Open Sans"/>
              <a:sym typeface="Open Sans"/>
            </a:endParaRPr>
          </a:p>
          <a:p>
            <a:pPr indent="-264147" lvl="1" marL="528295" marR="0" rtl="0" algn="just">
              <a:lnSpc>
                <a:spcPct val="112019"/>
              </a:lnSpc>
              <a:spcBef>
                <a:spcPts val="0"/>
              </a:spcBef>
              <a:spcAft>
                <a:spcPts val="0"/>
              </a:spcAft>
              <a:buClr>
                <a:srgbClr val="FFFFFF"/>
              </a:buClr>
              <a:buSzPts val="2446"/>
              <a:buFont typeface="Arial"/>
              <a:buChar char="•"/>
            </a:pPr>
            <a:r>
              <a:rPr b="0" i="0" lang="en-US" sz="2446" u="none" cap="none" strike="noStrike">
                <a:solidFill>
                  <a:srgbClr val="FFFFFF"/>
                </a:solidFill>
                <a:latin typeface="Open Sans Light"/>
                <a:ea typeface="Open Sans Light"/>
                <a:cs typeface="Open Sans Light"/>
                <a:sym typeface="Open Sans Light"/>
              </a:rPr>
              <a:t>Meet new people, </a:t>
            </a:r>
            <a:r>
              <a:rPr b="1" i="0" lang="en-US" sz="2446" u="none" cap="none" strike="noStrike">
                <a:solidFill>
                  <a:srgbClr val="FFFFFF"/>
                </a:solidFill>
                <a:latin typeface="Open Sans"/>
                <a:ea typeface="Open Sans"/>
                <a:cs typeface="Open Sans"/>
                <a:sym typeface="Open Sans"/>
              </a:rPr>
              <a:t>build confidence</a:t>
            </a:r>
            <a:endParaRPr b="0" i="0" sz="1400" u="none" cap="none" strike="noStrike">
              <a:solidFill>
                <a:srgbClr val="000000"/>
              </a:solidFill>
              <a:latin typeface="Arial"/>
              <a:ea typeface="Arial"/>
              <a:cs typeface="Arial"/>
              <a:sym typeface="Arial"/>
            </a:endParaRPr>
          </a:p>
          <a:p>
            <a:pPr indent="0" lvl="0" marL="0" marR="0" rtl="0" algn="just">
              <a:lnSpc>
                <a:spcPct val="112019"/>
              </a:lnSpc>
              <a:spcBef>
                <a:spcPts val="0"/>
              </a:spcBef>
              <a:spcAft>
                <a:spcPts val="0"/>
              </a:spcAft>
              <a:buClr>
                <a:srgbClr val="000000"/>
              </a:buClr>
              <a:buSzPts val="2446"/>
              <a:buFont typeface="Arial"/>
              <a:buNone/>
            </a:pPr>
            <a:r>
              <a:t/>
            </a:r>
            <a:endParaRPr b="1" i="0" sz="2446" u="none" cap="none" strike="noStrike">
              <a:solidFill>
                <a:srgbClr val="FFFFFF"/>
              </a:solidFill>
              <a:latin typeface="Open Sans"/>
              <a:ea typeface="Open Sans"/>
              <a:cs typeface="Open Sans"/>
              <a:sym typeface="Open Sans"/>
            </a:endParaRPr>
          </a:p>
          <a:p>
            <a:pPr indent="-264147" lvl="1" marL="528295" marR="0" rtl="0" algn="just">
              <a:lnSpc>
                <a:spcPct val="112019"/>
              </a:lnSpc>
              <a:spcBef>
                <a:spcPts val="0"/>
              </a:spcBef>
              <a:spcAft>
                <a:spcPts val="0"/>
              </a:spcAft>
              <a:buClr>
                <a:srgbClr val="FFFFFF"/>
              </a:buClr>
              <a:buSzPts val="2446"/>
              <a:buFont typeface="Arial"/>
              <a:buChar char="•"/>
            </a:pPr>
            <a:r>
              <a:rPr b="0" i="0" lang="en-US" sz="2446" u="none" cap="none" strike="noStrike">
                <a:solidFill>
                  <a:srgbClr val="FFFFFF"/>
                </a:solidFill>
                <a:latin typeface="Open Sans Light"/>
                <a:ea typeface="Open Sans Light"/>
                <a:cs typeface="Open Sans Light"/>
                <a:sym typeface="Open Sans Light"/>
              </a:rPr>
              <a:t>Complete short,</a:t>
            </a:r>
            <a:r>
              <a:rPr b="1" i="0" lang="en-US" sz="2446" u="none" cap="none" strike="noStrike">
                <a:solidFill>
                  <a:srgbClr val="FFFFFF"/>
                </a:solidFill>
                <a:latin typeface="Open Sans"/>
                <a:ea typeface="Open Sans"/>
                <a:cs typeface="Open Sans"/>
                <a:sym typeface="Open Sans"/>
              </a:rPr>
              <a:t> flexible placements</a:t>
            </a:r>
            <a:endParaRPr b="0" i="0" sz="1400" u="none" cap="none" strike="noStrike">
              <a:solidFill>
                <a:srgbClr val="000000"/>
              </a:solidFill>
              <a:latin typeface="Arial"/>
              <a:ea typeface="Arial"/>
              <a:cs typeface="Arial"/>
              <a:sym typeface="Arial"/>
            </a:endParaRPr>
          </a:p>
          <a:p>
            <a:pPr indent="0" lvl="0" marL="0" marR="0" rtl="0" algn="just">
              <a:lnSpc>
                <a:spcPct val="112019"/>
              </a:lnSpc>
              <a:spcBef>
                <a:spcPts val="0"/>
              </a:spcBef>
              <a:spcAft>
                <a:spcPts val="0"/>
              </a:spcAft>
              <a:buClr>
                <a:srgbClr val="000000"/>
              </a:buClr>
              <a:buSzPts val="2446"/>
              <a:buFont typeface="Arial"/>
              <a:buNone/>
            </a:pPr>
            <a:r>
              <a:t/>
            </a:r>
            <a:endParaRPr b="1" i="0" sz="2446" u="none" cap="none" strike="noStrike">
              <a:solidFill>
                <a:srgbClr val="FFFFFF"/>
              </a:solidFill>
              <a:latin typeface="Open Sans"/>
              <a:ea typeface="Open Sans"/>
              <a:cs typeface="Open Sans"/>
              <a:sym typeface="Open Sans"/>
            </a:endParaRPr>
          </a:p>
          <a:p>
            <a:pPr indent="-264147" lvl="1" marL="528295" marR="0" rtl="0" algn="just">
              <a:lnSpc>
                <a:spcPct val="112019"/>
              </a:lnSpc>
              <a:spcBef>
                <a:spcPts val="0"/>
              </a:spcBef>
              <a:spcAft>
                <a:spcPts val="0"/>
              </a:spcAft>
              <a:buClr>
                <a:srgbClr val="FFFFFF"/>
              </a:buClr>
              <a:buSzPts val="2446"/>
              <a:buFont typeface="Arial"/>
              <a:buChar char="•"/>
            </a:pPr>
            <a:r>
              <a:rPr b="0" i="0" lang="en-US" sz="2446" u="none" cap="none" strike="noStrike">
                <a:solidFill>
                  <a:srgbClr val="FFFFFF"/>
                </a:solidFill>
                <a:latin typeface="Open Sans Light"/>
                <a:ea typeface="Open Sans Light"/>
                <a:cs typeface="Open Sans Light"/>
                <a:sym typeface="Open Sans Light"/>
              </a:rPr>
              <a:t>Earn </a:t>
            </a:r>
            <a:r>
              <a:rPr b="1" i="0" lang="en-US" sz="2446" u="none" cap="none" strike="noStrike">
                <a:solidFill>
                  <a:srgbClr val="FFFFFF"/>
                </a:solidFill>
                <a:latin typeface="Open Sans"/>
                <a:ea typeface="Open Sans"/>
                <a:cs typeface="Open Sans"/>
                <a:sym typeface="Open Sans"/>
              </a:rPr>
              <a:t>City &amp; Guilds</a:t>
            </a:r>
            <a:r>
              <a:rPr b="0" i="0" lang="en-US" sz="2446" u="none" cap="none" strike="noStrike">
                <a:solidFill>
                  <a:srgbClr val="FFFFFF"/>
                </a:solidFill>
                <a:latin typeface="Open Sans Light"/>
                <a:ea typeface="Open Sans Light"/>
                <a:cs typeface="Open Sans Light"/>
                <a:sym typeface="Open Sans Light"/>
              </a:rPr>
              <a:t> Entry Level 3 accreditations</a:t>
            </a:r>
            <a:endParaRPr b="0" i="0" sz="1400" u="none" cap="none" strike="noStrike">
              <a:solidFill>
                <a:srgbClr val="000000"/>
              </a:solidFill>
              <a:latin typeface="Arial"/>
              <a:ea typeface="Arial"/>
              <a:cs typeface="Arial"/>
              <a:sym typeface="Arial"/>
            </a:endParaRPr>
          </a:p>
          <a:p>
            <a:pPr indent="0" lvl="0" marL="0" marR="0" rtl="0" algn="just">
              <a:lnSpc>
                <a:spcPct val="112019"/>
              </a:lnSpc>
              <a:spcBef>
                <a:spcPts val="0"/>
              </a:spcBef>
              <a:spcAft>
                <a:spcPts val="0"/>
              </a:spcAft>
              <a:buClr>
                <a:srgbClr val="000000"/>
              </a:buClr>
              <a:buSzPts val="2446"/>
              <a:buFont typeface="Arial"/>
              <a:buNone/>
            </a:pPr>
            <a:r>
              <a:t/>
            </a:r>
            <a:endParaRPr b="0" i="0" sz="2446" u="none" cap="none" strike="noStrike">
              <a:solidFill>
                <a:srgbClr val="FFFFFF"/>
              </a:solidFill>
              <a:latin typeface="Open Sans Light"/>
              <a:ea typeface="Open Sans Light"/>
              <a:cs typeface="Open Sans Light"/>
              <a:sym typeface="Open Sans Light"/>
            </a:endParaRPr>
          </a:p>
          <a:p>
            <a:pPr indent="-264147" lvl="1" marL="528295" marR="0" rtl="0" algn="just">
              <a:lnSpc>
                <a:spcPct val="112019"/>
              </a:lnSpc>
              <a:spcBef>
                <a:spcPts val="0"/>
              </a:spcBef>
              <a:spcAft>
                <a:spcPts val="0"/>
              </a:spcAft>
              <a:buClr>
                <a:srgbClr val="FFFFFF"/>
              </a:buClr>
              <a:buSzPts val="2446"/>
              <a:buFont typeface="Arial"/>
              <a:buChar char="•"/>
            </a:pPr>
            <a:r>
              <a:rPr b="0" i="0" lang="en-US" sz="2446" u="none" cap="none" strike="noStrike">
                <a:solidFill>
                  <a:srgbClr val="FFFFFF"/>
                </a:solidFill>
                <a:latin typeface="Open Sans Light"/>
                <a:ea typeface="Open Sans Light"/>
                <a:cs typeface="Open Sans Light"/>
                <a:sym typeface="Open Sans Light"/>
              </a:rPr>
              <a:t>Help with a </a:t>
            </a:r>
            <a:r>
              <a:rPr b="1" i="0" lang="en-US" sz="2446" u="none" cap="none" strike="noStrike">
                <a:solidFill>
                  <a:srgbClr val="FFFFFF"/>
                </a:solidFill>
                <a:latin typeface="Open Sans"/>
                <a:ea typeface="Open Sans"/>
                <a:cs typeface="Open Sans"/>
                <a:sym typeface="Open Sans"/>
              </a:rPr>
              <a:t>CSCS card</a:t>
            </a:r>
            <a:r>
              <a:rPr b="0" i="0" lang="en-US" sz="2446" u="none" cap="none" strike="noStrike">
                <a:solidFill>
                  <a:srgbClr val="FFFFFF"/>
                </a:solidFill>
                <a:latin typeface="Open Sans Light"/>
                <a:ea typeface="Open Sans Light"/>
                <a:cs typeface="Open Sans Light"/>
                <a:sym typeface="Open Sans Light"/>
              </a:rPr>
              <a:t> and </a:t>
            </a:r>
            <a:r>
              <a:rPr b="1" i="0" lang="en-US" sz="2446" u="none" cap="none" strike="noStrike">
                <a:solidFill>
                  <a:srgbClr val="FFFFFF"/>
                </a:solidFill>
                <a:latin typeface="Open Sans"/>
                <a:ea typeface="Open Sans"/>
                <a:cs typeface="Open Sans"/>
                <a:sym typeface="Open Sans"/>
              </a:rPr>
              <a:t>further careers support</a:t>
            </a:r>
            <a:endParaRPr b="0" i="0" sz="1400" u="none" cap="none" strike="noStrike">
              <a:solidFill>
                <a:srgbClr val="000000"/>
              </a:solidFill>
              <a:latin typeface="Arial"/>
              <a:ea typeface="Arial"/>
              <a:cs typeface="Arial"/>
              <a:sym typeface="Arial"/>
            </a:endParaRPr>
          </a:p>
          <a:p>
            <a:pPr indent="0" lvl="0" marL="0" marR="0" rtl="0" algn="just">
              <a:lnSpc>
                <a:spcPct val="112019"/>
              </a:lnSpc>
              <a:spcBef>
                <a:spcPts val="0"/>
              </a:spcBef>
              <a:spcAft>
                <a:spcPts val="0"/>
              </a:spcAft>
              <a:buClr>
                <a:srgbClr val="000000"/>
              </a:buClr>
              <a:buSzPts val="2446"/>
              <a:buFont typeface="Arial"/>
              <a:buNone/>
            </a:pPr>
            <a:r>
              <a:t/>
            </a:r>
            <a:endParaRPr b="1" i="0" sz="2446" u="none" cap="none" strike="noStrike">
              <a:solidFill>
                <a:srgbClr val="FFFFFF"/>
              </a:solidFill>
              <a:latin typeface="Open Sans"/>
              <a:ea typeface="Open Sans"/>
              <a:cs typeface="Open Sans"/>
              <a:sym typeface="Open Sans"/>
            </a:endParaRPr>
          </a:p>
        </p:txBody>
      </p:sp>
      <p:sp>
        <p:nvSpPr>
          <p:cNvPr id="115" name="Google Shape;115;p3"/>
          <p:cNvSpPr/>
          <p:nvPr/>
        </p:nvSpPr>
        <p:spPr>
          <a:xfrm>
            <a:off x="8120472" y="4524684"/>
            <a:ext cx="679892" cy="643348"/>
          </a:xfrm>
          <a:custGeom>
            <a:rect b="b" l="l" r="r" t="t"/>
            <a:pathLst>
              <a:path extrusionOk="0" h="643348" w="679892">
                <a:moveTo>
                  <a:pt x="0" y="0"/>
                </a:moveTo>
                <a:lnTo>
                  <a:pt x="679892" y="0"/>
                </a:lnTo>
                <a:lnTo>
                  <a:pt x="679892" y="643348"/>
                </a:lnTo>
                <a:lnTo>
                  <a:pt x="0" y="643348"/>
                </a:lnTo>
                <a:lnTo>
                  <a:pt x="0" y="0"/>
                </a:lnTo>
                <a:close/>
              </a:path>
            </a:pathLst>
          </a:custGeom>
          <a:blipFill rotWithShape="1">
            <a:blip r:embed="rId7">
              <a:alphaModFix/>
            </a:blip>
            <a:stretch>
              <a:fillRect b="0" l="0" r="0" t="0"/>
            </a:stretch>
          </a:blipFill>
          <a:ln>
            <a:noFill/>
          </a:ln>
        </p:spPr>
      </p:sp>
      <p:sp>
        <p:nvSpPr>
          <p:cNvPr id="116" name="Google Shape;116;p3"/>
          <p:cNvSpPr txBox="1"/>
          <p:nvPr/>
        </p:nvSpPr>
        <p:spPr>
          <a:xfrm>
            <a:off x="147242" y="2790279"/>
            <a:ext cx="9135600" cy="13233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Clr>
                <a:srgbClr val="000000"/>
              </a:buClr>
              <a:buSzPts val="1904"/>
              <a:buFont typeface="Arial"/>
              <a:buNone/>
            </a:pPr>
            <a:r>
              <a:rPr b="0" i="0" lang="en-US" sz="1904" u="none" cap="none" strike="noStrike">
                <a:solidFill>
                  <a:srgbClr val="000000"/>
                </a:solidFill>
                <a:latin typeface="Open Sans"/>
                <a:ea typeface="Open Sans"/>
                <a:cs typeface="Open Sans"/>
                <a:sym typeface="Open Sans"/>
              </a:rPr>
              <a:t>We challenge </a:t>
            </a:r>
            <a:r>
              <a:rPr b="1" i="0" lang="en-US" sz="1904" u="none" cap="none" strike="noStrike">
                <a:solidFill>
                  <a:srgbClr val="000000"/>
                </a:solidFill>
                <a:latin typeface="Open Sans"/>
                <a:ea typeface="Open Sans"/>
                <a:cs typeface="Open Sans"/>
                <a:sym typeface="Open Sans"/>
              </a:rPr>
              <a:t>NEET and at risk </a:t>
            </a:r>
            <a:r>
              <a:rPr b="0" i="0" lang="en-US" sz="1904" u="none" cap="none" strike="noStrike">
                <a:solidFill>
                  <a:srgbClr val="000000"/>
                </a:solidFill>
                <a:latin typeface="Open Sans"/>
                <a:ea typeface="Open Sans"/>
                <a:cs typeface="Open Sans"/>
                <a:sym typeface="Open Sans"/>
              </a:rPr>
              <a:t>young people</a:t>
            </a:r>
            <a:endParaRPr b="0" i="0" sz="1400" u="none" cap="none" strike="noStrike">
              <a:solidFill>
                <a:srgbClr val="000000"/>
              </a:solidFill>
              <a:latin typeface="Arial"/>
              <a:ea typeface="Arial"/>
              <a:cs typeface="Arial"/>
              <a:sym typeface="Arial"/>
            </a:endParaRPr>
          </a:p>
          <a:p>
            <a:pPr indent="0" lvl="0" marL="0" marR="0" rtl="0" algn="ctr">
              <a:lnSpc>
                <a:spcPct val="140021"/>
              </a:lnSpc>
              <a:spcBef>
                <a:spcPts val="0"/>
              </a:spcBef>
              <a:spcAft>
                <a:spcPts val="0"/>
              </a:spcAft>
              <a:buClr>
                <a:srgbClr val="000000"/>
              </a:buClr>
              <a:buSzPts val="1904"/>
              <a:buFont typeface="Arial"/>
              <a:buNone/>
            </a:pPr>
            <a:r>
              <a:rPr b="0" i="0" lang="en-US" sz="1904" u="none" cap="none" strike="noStrike">
                <a:solidFill>
                  <a:srgbClr val="000000"/>
                </a:solidFill>
                <a:latin typeface="Open Sans Light"/>
                <a:ea typeface="Open Sans Light"/>
                <a:cs typeface="Open Sans Light"/>
                <a:sym typeface="Open Sans Light"/>
              </a:rPr>
              <a:t>to </a:t>
            </a:r>
            <a:r>
              <a:rPr b="1" i="0" lang="en-US" sz="1904" u="none" cap="none" strike="noStrike">
                <a:solidFill>
                  <a:srgbClr val="000000"/>
                </a:solidFill>
                <a:latin typeface="Open Sans"/>
                <a:ea typeface="Open Sans"/>
                <a:cs typeface="Open Sans"/>
                <a:sym typeface="Open Sans"/>
              </a:rPr>
              <a:t>learn trade/employability skills</a:t>
            </a:r>
            <a:r>
              <a:rPr b="0" i="0" lang="en-US" sz="1904" u="none" cap="none" strike="noStrike">
                <a:solidFill>
                  <a:srgbClr val="000000"/>
                </a:solidFill>
                <a:latin typeface="Open Sans Light"/>
                <a:ea typeface="Open Sans Light"/>
                <a:cs typeface="Open Sans Light"/>
                <a:sym typeface="Open Sans Light"/>
              </a:rPr>
              <a:t> and</a:t>
            </a:r>
            <a:r>
              <a:rPr b="1" i="0" lang="en-US" sz="1904" u="none" cap="none" strike="noStrike">
                <a:solidFill>
                  <a:srgbClr val="000000"/>
                </a:solidFill>
                <a:latin typeface="Open Sans"/>
                <a:ea typeface="Open Sans"/>
                <a:cs typeface="Open Sans"/>
                <a:sym typeface="Open Sans"/>
              </a:rPr>
              <a:t> gain City &amp; Guilds accreditations,</a:t>
            </a:r>
            <a:r>
              <a:rPr b="0" i="0" lang="en-US" sz="1904" u="none" cap="none" strike="noStrike">
                <a:solidFill>
                  <a:srgbClr val="000000"/>
                </a:solidFill>
                <a:latin typeface="Open Sans Light"/>
                <a:ea typeface="Open Sans Light"/>
                <a:cs typeface="Open Sans Light"/>
                <a:sym typeface="Open Sans Light"/>
              </a:rPr>
              <a:t> </a:t>
            </a:r>
            <a:endParaRPr b="0" i="0" sz="1400" u="none" cap="none" strike="noStrike">
              <a:solidFill>
                <a:srgbClr val="000000"/>
              </a:solidFill>
              <a:latin typeface="Arial"/>
              <a:ea typeface="Arial"/>
              <a:cs typeface="Arial"/>
              <a:sym typeface="Arial"/>
            </a:endParaRPr>
          </a:p>
          <a:p>
            <a:pPr indent="0" lvl="0" marL="0" marR="0" rtl="0" algn="ctr">
              <a:lnSpc>
                <a:spcPct val="140021"/>
              </a:lnSpc>
              <a:spcBef>
                <a:spcPts val="0"/>
              </a:spcBef>
              <a:spcAft>
                <a:spcPts val="0"/>
              </a:spcAft>
              <a:buClr>
                <a:srgbClr val="000000"/>
              </a:buClr>
              <a:buSzPts val="1904"/>
              <a:buFont typeface="Arial"/>
              <a:buNone/>
            </a:pPr>
            <a:r>
              <a:rPr b="0" i="0" lang="en-US" sz="1904" u="none" cap="none" strike="noStrike">
                <a:solidFill>
                  <a:srgbClr val="000000"/>
                </a:solidFill>
                <a:latin typeface="Open Sans Light"/>
                <a:ea typeface="Open Sans Light"/>
                <a:cs typeface="Open Sans Light"/>
                <a:sym typeface="Open Sans Light"/>
              </a:rPr>
              <a:t>whilst helping to </a:t>
            </a:r>
            <a:r>
              <a:rPr b="1" i="0" lang="en-US" sz="1904" u="none" cap="none" strike="noStrike">
                <a:solidFill>
                  <a:srgbClr val="000000"/>
                </a:solidFill>
                <a:latin typeface="Open Sans"/>
                <a:ea typeface="Open Sans"/>
                <a:cs typeface="Open Sans"/>
                <a:sym typeface="Open Sans"/>
              </a:rPr>
              <a:t>renovate local community spaces</a:t>
            </a:r>
            <a:r>
              <a:rPr b="0" i="0" lang="en-US" sz="1904" u="none" cap="none" strike="noStrike">
                <a:solidFill>
                  <a:srgbClr val="000000"/>
                </a:solidFill>
                <a:latin typeface="Open Sans Light"/>
                <a:ea typeface="Open Sans Light"/>
                <a:cs typeface="Open Sans Light"/>
                <a:sym typeface="Open Sans Light"/>
              </a:rPr>
              <a:t> in need.</a:t>
            </a:r>
            <a:endParaRPr b="0" i="0" sz="1400" u="none" cap="none" strike="noStrike">
              <a:solidFill>
                <a:srgbClr val="000000"/>
              </a:solidFill>
              <a:latin typeface="Arial"/>
              <a:ea typeface="Arial"/>
              <a:cs typeface="Arial"/>
              <a:sym typeface="Arial"/>
            </a:endParaRPr>
          </a:p>
          <a:p>
            <a:pPr indent="0" lvl="0" marL="0" marR="0" rtl="0" algn="ctr">
              <a:lnSpc>
                <a:spcPct val="140021"/>
              </a:lnSpc>
              <a:spcBef>
                <a:spcPts val="0"/>
              </a:spcBef>
              <a:spcAft>
                <a:spcPts val="0"/>
              </a:spcAft>
              <a:buClr>
                <a:srgbClr val="000000"/>
              </a:buClr>
              <a:buSzPts val="1904"/>
              <a:buFont typeface="Arial"/>
              <a:buNone/>
            </a:pPr>
            <a:r>
              <a:t/>
            </a:r>
            <a:endParaRPr b="0" i="0" sz="1904" u="none" cap="none" strike="noStrike">
              <a:solidFill>
                <a:srgbClr val="000000"/>
              </a:solidFill>
              <a:latin typeface="Open Sans Light"/>
              <a:ea typeface="Open Sans Light"/>
              <a:cs typeface="Open Sans Light"/>
              <a:sym typeface="Open Sans Light"/>
            </a:endParaRPr>
          </a:p>
        </p:txBody>
      </p:sp>
      <p:sp>
        <p:nvSpPr>
          <p:cNvPr id="117" name="Google Shape;117;p3"/>
          <p:cNvSpPr txBox="1"/>
          <p:nvPr/>
        </p:nvSpPr>
        <p:spPr>
          <a:xfrm>
            <a:off x="409985" y="1448831"/>
            <a:ext cx="8610300" cy="99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695"/>
              <a:buFont typeface="Arial"/>
              <a:buNone/>
            </a:pPr>
            <a:r>
              <a:rPr b="1" i="0" lang="en-US" sz="2695" u="none" cap="none" strike="noStrike">
                <a:solidFill>
                  <a:srgbClr val="000000"/>
                </a:solidFill>
                <a:latin typeface="Open Sans"/>
                <a:ea typeface="Open Sans"/>
                <a:cs typeface="Open Sans"/>
                <a:sym typeface="Open Sans"/>
              </a:rPr>
              <a:t>FREE WORK EXPERIENCE AND CAREERS SUPPORT TO </a:t>
            </a:r>
            <a:r>
              <a:rPr b="1" i="0" lang="en-US" sz="2695" u="none" cap="none" strike="noStrike">
                <a:solidFill>
                  <a:srgbClr val="E51B24"/>
                </a:solidFill>
                <a:latin typeface="Open Sans"/>
                <a:ea typeface="Open Sans"/>
                <a:cs typeface="Open Sans"/>
                <a:sym typeface="Open Sans"/>
              </a:rPr>
              <a:t>SKILL UP </a:t>
            </a:r>
            <a:r>
              <a:rPr b="1" i="0" lang="en-US" sz="2695" u="none" cap="none" strike="noStrike">
                <a:solidFill>
                  <a:srgbClr val="000000"/>
                </a:solidFill>
                <a:latin typeface="Open Sans"/>
                <a:ea typeface="Open Sans"/>
                <a:cs typeface="Open Sans"/>
                <a:sym typeface="Open Sans"/>
              </a:rPr>
              <a:t>AND </a:t>
            </a:r>
            <a:r>
              <a:rPr b="1" i="0" lang="en-US" sz="2695" u="none" cap="none" strike="noStrike">
                <a:solidFill>
                  <a:srgbClr val="E51B24"/>
                </a:solidFill>
                <a:latin typeface="Open Sans"/>
                <a:ea typeface="Open Sans"/>
                <a:cs typeface="Open Sans"/>
                <a:sym typeface="Open Sans"/>
              </a:rPr>
              <a:t>STAND OUT</a:t>
            </a:r>
            <a:endParaRPr b="1" i="0" sz="1400" u="none" cap="none" strike="noStrike">
              <a:solidFill>
                <a:srgbClr val="000000"/>
              </a:solidFill>
              <a:latin typeface="Open Sans"/>
              <a:ea typeface="Open Sans"/>
              <a:cs typeface="Open Sans"/>
              <a:sym typeface="Open Sans"/>
            </a:endParaRPr>
          </a:p>
        </p:txBody>
      </p:sp>
      <p:sp>
        <p:nvSpPr>
          <p:cNvPr id="118" name="Google Shape;118;p3"/>
          <p:cNvSpPr/>
          <p:nvPr/>
        </p:nvSpPr>
        <p:spPr>
          <a:xfrm>
            <a:off x="-365127" y="997812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12034689" y="8678689"/>
            <a:ext cx="4121677" cy="1159222"/>
          </a:xfrm>
          <a:custGeom>
            <a:rect b="b" l="l" r="r" t="t"/>
            <a:pathLst>
              <a:path extrusionOk="0" h="1159222" w="4121677">
                <a:moveTo>
                  <a:pt x="0" y="0"/>
                </a:moveTo>
                <a:lnTo>
                  <a:pt x="4121677" y="0"/>
                </a:lnTo>
                <a:lnTo>
                  <a:pt x="4121677" y="1159222"/>
                </a:lnTo>
                <a:lnTo>
                  <a:pt x="0" y="1159222"/>
                </a:lnTo>
                <a:lnTo>
                  <a:pt x="0" y="0"/>
                </a:lnTo>
                <a:close/>
              </a:path>
            </a:pathLst>
          </a:custGeom>
          <a:blipFill rotWithShape="1">
            <a:blip r:embed="rId8">
              <a:alphaModFix/>
            </a:blip>
            <a:stretch>
              <a:fillRect b="0" l="0" r="0" t="0"/>
            </a:stretch>
          </a:blipFill>
          <a:ln>
            <a:noFill/>
          </a:ln>
        </p:spPr>
      </p:sp>
      <p:sp>
        <p:nvSpPr>
          <p:cNvPr id="120" name="Google Shape;120;p3"/>
          <p:cNvSpPr txBox="1"/>
          <p:nvPr/>
        </p:nvSpPr>
        <p:spPr>
          <a:xfrm>
            <a:off x="12110231" y="8790415"/>
            <a:ext cx="3951541" cy="783371"/>
          </a:xfrm>
          <a:prstGeom prst="rect">
            <a:avLst/>
          </a:prstGeom>
          <a:noFill/>
          <a:ln>
            <a:noFill/>
          </a:ln>
        </p:spPr>
        <p:txBody>
          <a:bodyPr anchorCtr="0" anchor="t" bIns="0" lIns="0" spcFirstLastPara="1" rIns="0" wrap="square" tIns="0">
            <a:spAutoFit/>
          </a:bodyPr>
          <a:lstStyle/>
          <a:p>
            <a:pPr indent="0" lvl="0" marL="0" marR="0" rtl="0" algn="ctr">
              <a:lnSpc>
                <a:spcPct val="140043"/>
              </a:lnSpc>
              <a:spcBef>
                <a:spcPts val="0"/>
              </a:spcBef>
              <a:spcAft>
                <a:spcPts val="0"/>
              </a:spcAft>
              <a:buClr>
                <a:srgbClr val="000000"/>
              </a:buClr>
              <a:buSzPts val="2280"/>
              <a:buFont typeface="Arial"/>
              <a:buNone/>
            </a:pPr>
            <a:r>
              <a:rPr b="1" i="0" lang="en-US" sz="2280" u="sng" cap="none" strike="noStrike">
                <a:solidFill>
                  <a:schemeClr val="hlink"/>
                </a:solidFill>
                <a:latin typeface="Open Sans"/>
                <a:ea typeface="Open Sans"/>
                <a:cs typeface="Open Sans"/>
                <a:sym typeface="Open Sans"/>
                <a:hlinkClick r:id="rId9"/>
              </a:rPr>
              <a:t>More info &amp; our registration process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p:nvPr/>
        </p:nvSpPr>
        <p:spPr>
          <a:xfrm>
            <a:off x="-241302" y="-56923"/>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298008" y="9239911"/>
            <a:ext cx="867216" cy="799199"/>
          </a:xfrm>
          <a:custGeom>
            <a:rect b="b" l="l" r="r" t="t"/>
            <a:pathLst>
              <a:path extrusionOk="0" h="799199" w="867216">
                <a:moveTo>
                  <a:pt x="0" y="0"/>
                </a:moveTo>
                <a:lnTo>
                  <a:pt x="867217" y="0"/>
                </a:lnTo>
                <a:lnTo>
                  <a:pt x="867217" y="799200"/>
                </a:lnTo>
                <a:lnTo>
                  <a:pt x="0" y="799200"/>
                </a:lnTo>
                <a:lnTo>
                  <a:pt x="0" y="0"/>
                </a:lnTo>
                <a:close/>
              </a:path>
            </a:pathLst>
          </a:custGeom>
          <a:blipFill rotWithShape="1">
            <a:blip r:embed="rId3">
              <a:alphaModFix/>
            </a:blip>
            <a:stretch>
              <a:fillRect b="-20970" l="-17026" r="-16036" t="-23596"/>
            </a:stretch>
          </a:blipFill>
          <a:ln>
            <a:noFill/>
          </a:ln>
        </p:spPr>
      </p:sp>
      <p:sp>
        <p:nvSpPr>
          <p:cNvPr id="131" name="Google Shape;131;p5"/>
          <p:cNvSpPr/>
          <p:nvPr/>
        </p:nvSpPr>
        <p:spPr>
          <a:xfrm>
            <a:off x="5579925" y="9217857"/>
            <a:ext cx="866119" cy="808377"/>
          </a:xfrm>
          <a:custGeom>
            <a:rect b="b" l="l" r="r" t="t"/>
            <a:pathLst>
              <a:path extrusionOk="0" h="808377" w="866119">
                <a:moveTo>
                  <a:pt x="0" y="0"/>
                </a:moveTo>
                <a:lnTo>
                  <a:pt x="866118" y="0"/>
                </a:lnTo>
                <a:lnTo>
                  <a:pt x="866118" y="808377"/>
                </a:lnTo>
                <a:lnTo>
                  <a:pt x="0" y="808377"/>
                </a:lnTo>
                <a:lnTo>
                  <a:pt x="0" y="0"/>
                </a:lnTo>
                <a:close/>
              </a:path>
            </a:pathLst>
          </a:custGeom>
          <a:blipFill rotWithShape="1">
            <a:blip r:embed="rId4">
              <a:alphaModFix/>
            </a:blip>
            <a:stretch>
              <a:fillRect b="-9280" l="-4810" r="-3848" t="-7137"/>
            </a:stretch>
          </a:blipFill>
          <a:ln>
            <a:noFill/>
          </a:ln>
        </p:spPr>
      </p:sp>
      <p:sp>
        <p:nvSpPr>
          <p:cNvPr id="132" name="Google Shape;132;p5"/>
          <p:cNvSpPr/>
          <p:nvPr/>
        </p:nvSpPr>
        <p:spPr>
          <a:xfrm>
            <a:off x="13341572" y="9239911"/>
            <a:ext cx="747386" cy="747386"/>
          </a:xfrm>
          <a:custGeom>
            <a:rect b="b" l="l" r="r" t="t"/>
            <a:pathLst>
              <a:path extrusionOk="0" h="747386" w="747386">
                <a:moveTo>
                  <a:pt x="0" y="0"/>
                </a:moveTo>
                <a:lnTo>
                  <a:pt x="747386" y="0"/>
                </a:lnTo>
                <a:lnTo>
                  <a:pt x="747386" y="747387"/>
                </a:lnTo>
                <a:lnTo>
                  <a:pt x="0" y="747387"/>
                </a:lnTo>
                <a:lnTo>
                  <a:pt x="0" y="0"/>
                </a:lnTo>
                <a:close/>
              </a:path>
            </a:pathLst>
          </a:custGeom>
          <a:blipFill rotWithShape="1">
            <a:blip r:embed="rId5">
              <a:alphaModFix/>
            </a:blip>
            <a:stretch>
              <a:fillRect b="0" l="0" r="0" t="0"/>
            </a:stretch>
          </a:blipFill>
          <a:ln>
            <a:noFill/>
          </a:ln>
        </p:spPr>
      </p:sp>
      <p:sp>
        <p:nvSpPr>
          <p:cNvPr id="133" name="Google Shape;133;p5"/>
          <p:cNvSpPr/>
          <p:nvPr/>
        </p:nvSpPr>
        <p:spPr>
          <a:xfrm>
            <a:off x="-365127" y="997812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 name="Google Shape;134;p5"/>
          <p:cNvGrpSpPr/>
          <p:nvPr/>
        </p:nvGrpSpPr>
        <p:grpSpPr>
          <a:xfrm>
            <a:off x="-33323" y="4780222"/>
            <a:ext cx="9413174" cy="1286586"/>
            <a:chOff x="0" y="-28575"/>
            <a:chExt cx="3506283" cy="479236"/>
          </a:xfrm>
        </p:grpSpPr>
        <p:sp>
          <p:nvSpPr>
            <p:cNvPr id="135" name="Google Shape;135;p5"/>
            <p:cNvSpPr/>
            <p:nvPr/>
          </p:nvSpPr>
          <p:spPr>
            <a:xfrm>
              <a:off x="0" y="0"/>
              <a:ext cx="3506283" cy="450661"/>
            </a:xfrm>
            <a:custGeom>
              <a:rect b="b" l="l" r="r" t="t"/>
              <a:pathLst>
                <a:path extrusionOk="0" h="450661" w="3506283">
                  <a:moveTo>
                    <a:pt x="0" y="0"/>
                  </a:moveTo>
                  <a:lnTo>
                    <a:pt x="3506283" y="0"/>
                  </a:lnTo>
                  <a:lnTo>
                    <a:pt x="3506283" y="450661"/>
                  </a:lnTo>
                  <a:lnTo>
                    <a:pt x="0" y="450661"/>
                  </a:lnTo>
                  <a:close/>
                </a:path>
              </a:pathLst>
            </a:custGeom>
            <a:solidFill>
              <a:srgbClr val="545353"/>
            </a:solidFill>
            <a:ln>
              <a:noFill/>
            </a:ln>
          </p:spPr>
        </p:sp>
        <p:sp>
          <p:nvSpPr>
            <p:cNvPr id="136" name="Google Shape;136;p5"/>
            <p:cNvSpPr txBox="1"/>
            <p:nvPr/>
          </p:nvSpPr>
          <p:spPr>
            <a:xfrm>
              <a:off x="0" y="-28575"/>
              <a:ext cx="3506283" cy="479236"/>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5"/>
          <p:cNvGrpSpPr/>
          <p:nvPr/>
        </p:nvGrpSpPr>
        <p:grpSpPr>
          <a:xfrm>
            <a:off x="-33325" y="3092399"/>
            <a:ext cx="9413345" cy="1269068"/>
            <a:chOff x="0" y="-28575"/>
            <a:chExt cx="3702980" cy="472704"/>
          </a:xfrm>
        </p:grpSpPr>
        <p:sp>
          <p:nvSpPr>
            <p:cNvPr id="138" name="Google Shape;138;p5"/>
            <p:cNvSpPr/>
            <p:nvPr/>
          </p:nvSpPr>
          <p:spPr>
            <a:xfrm>
              <a:off x="0" y="0"/>
              <a:ext cx="3702980" cy="444129"/>
            </a:xfrm>
            <a:custGeom>
              <a:rect b="b" l="l" r="r" t="t"/>
              <a:pathLst>
                <a:path extrusionOk="0" h="444129" w="3702980">
                  <a:moveTo>
                    <a:pt x="0" y="0"/>
                  </a:moveTo>
                  <a:lnTo>
                    <a:pt x="3702980" y="0"/>
                  </a:lnTo>
                  <a:lnTo>
                    <a:pt x="3702980" y="444129"/>
                  </a:lnTo>
                  <a:lnTo>
                    <a:pt x="0" y="444129"/>
                  </a:lnTo>
                  <a:close/>
                </a:path>
              </a:pathLst>
            </a:custGeom>
            <a:solidFill>
              <a:srgbClr val="4D506C"/>
            </a:solidFill>
            <a:ln>
              <a:noFill/>
            </a:ln>
          </p:spPr>
        </p:sp>
        <p:sp>
          <p:nvSpPr>
            <p:cNvPr id="139" name="Google Shape;139;p5"/>
            <p:cNvSpPr txBox="1"/>
            <p:nvPr/>
          </p:nvSpPr>
          <p:spPr>
            <a:xfrm>
              <a:off x="0" y="-28575"/>
              <a:ext cx="3702980" cy="472704"/>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5"/>
          <p:cNvSpPr/>
          <p:nvPr/>
        </p:nvSpPr>
        <p:spPr>
          <a:xfrm>
            <a:off x="17260581" y="9305152"/>
            <a:ext cx="614737" cy="614737"/>
          </a:xfrm>
          <a:custGeom>
            <a:rect b="b" l="l" r="r" t="t"/>
            <a:pathLst>
              <a:path extrusionOk="0" h="614737" w="614737">
                <a:moveTo>
                  <a:pt x="0" y="0"/>
                </a:moveTo>
                <a:lnTo>
                  <a:pt x="614737" y="0"/>
                </a:lnTo>
                <a:lnTo>
                  <a:pt x="614737" y="614737"/>
                </a:lnTo>
                <a:lnTo>
                  <a:pt x="0" y="614737"/>
                </a:lnTo>
                <a:lnTo>
                  <a:pt x="0" y="0"/>
                </a:lnTo>
                <a:close/>
              </a:path>
            </a:pathLst>
          </a:custGeom>
          <a:blipFill rotWithShape="1">
            <a:blip r:embed="rId6">
              <a:alphaModFix/>
            </a:blip>
            <a:stretch>
              <a:fillRect b="0" l="0" r="0" t="0"/>
            </a:stretch>
          </a:blipFill>
          <a:ln>
            <a:noFill/>
          </a:ln>
        </p:spPr>
      </p:sp>
      <p:sp>
        <p:nvSpPr>
          <p:cNvPr id="141" name="Google Shape;141;p5"/>
          <p:cNvSpPr/>
          <p:nvPr/>
        </p:nvSpPr>
        <p:spPr>
          <a:xfrm>
            <a:off x="15260533" y="9254422"/>
            <a:ext cx="719395" cy="716197"/>
          </a:xfrm>
          <a:custGeom>
            <a:rect b="b" l="l" r="r" t="t"/>
            <a:pathLst>
              <a:path extrusionOk="0" h="716197" w="719395">
                <a:moveTo>
                  <a:pt x="0" y="0"/>
                </a:moveTo>
                <a:lnTo>
                  <a:pt x="719395" y="0"/>
                </a:lnTo>
                <a:lnTo>
                  <a:pt x="719395" y="716197"/>
                </a:lnTo>
                <a:lnTo>
                  <a:pt x="0" y="716197"/>
                </a:lnTo>
                <a:lnTo>
                  <a:pt x="0" y="0"/>
                </a:lnTo>
                <a:close/>
              </a:path>
            </a:pathLst>
          </a:custGeom>
          <a:blipFill rotWithShape="1">
            <a:blip r:embed="rId7">
              <a:alphaModFix/>
            </a:blip>
            <a:stretch>
              <a:fillRect b="0" l="0" r="0" t="0"/>
            </a:stretch>
          </a:blipFill>
          <a:ln>
            <a:noFill/>
          </a:ln>
        </p:spPr>
      </p:sp>
      <p:sp>
        <p:nvSpPr>
          <p:cNvPr id="142" name="Google Shape;142;p5"/>
          <p:cNvSpPr/>
          <p:nvPr/>
        </p:nvSpPr>
        <p:spPr>
          <a:xfrm>
            <a:off x="1884777" y="9357665"/>
            <a:ext cx="1341390" cy="450887"/>
          </a:xfrm>
          <a:custGeom>
            <a:rect b="b" l="l" r="r" t="t"/>
            <a:pathLst>
              <a:path extrusionOk="0" h="450887" w="1341390">
                <a:moveTo>
                  <a:pt x="0" y="0"/>
                </a:moveTo>
                <a:lnTo>
                  <a:pt x="1341390" y="0"/>
                </a:lnTo>
                <a:lnTo>
                  <a:pt x="1341390" y="450888"/>
                </a:lnTo>
                <a:lnTo>
                  <a:pt x="0" y="450888"/>
                </a:lnTo>
                <a:lnTo>
                  <a:pt x="0" y="0"/>
                </a:lnTo>
                <a:close/>
              </a:path>
            </a:pathLst>
          </a:custGeom>
          <a:blipFill rotWithShape="1">
            <a:blip r:embed="rId8">
              <a:alphaModFix/>
            </a:blip>
            <a:stretch>
              <a:fillRect b="0" l="0" r="0" t="0"/>
            </a:stretch>
          </a:blipFill>
          <a:ln>
            <a:noFill/>
          </a:ln>
        </p:spPr>
      </p:sp>
      <p:grpSp>
        <p:nvGrpSpPr>
          <p:cNvPr id="143" name="Google Shape;143;p5"/>
          <p:cNvGrpSpPr/>
          <p:nvPr/>
        </p:nvGrpSpPr>
        <p:grpSpPr>
          <a:xfrm>
            <a:off x="-40305" y="6382258"/>
            <a:ext cx="9413174" cy="1267440"/>
            <a:chOff x="0" y="-28575"/>
            <a:chExt cx="3506283" cy="472105"/>
          </a:xfrm>
        </p:grpSpPr>
        <p:sp>
          <p:nvSpPr>
            <p:cNvPr id="144" name="Google Shape;144;p5"/>
            <p:cNvSpPr/>
            <p:nvPr/>
          </p:nvSpPr>
          <p:spPr>
            <a:xfrm>
              <a:off x="0" y="0"/>
              <a:ext cx="3506283" cy="443530"/>
            </a:xfrm>
            <a:custGeom>
              <a:rect b="b" l="l" r="r" t="t"/>
              <a:pathLst>
                <a:path extrusionOk="0" h="443530" w="3506283">
                  <a:moveTo>
                    <a:pt x="0" y="0"/>
                  </a:moveTo>
                  <a:lnTo>
                    <a:pt x="3506283" y="0"/>
                  </a:lnTo>
                  <a:lnTo>
                    <a:pt x="3506283" y="443530"/>
                  </a:lnTo>
                  <a:lnTo>
                    <a:pt x="0" y="443530"/>
                  </a:lnTo>
                  <a:close/>
                </a:path>
              </a:pathLst>
            </a:custGeom>
            <a:solidFill>
              <a:srgbClr val="192229"/>
            </a:solidFill>
            <a:ln>
              <a:noFill/>
            </a:ln>
          </p:spPr>
        </p:sp>
        <p:sp>
          <p:nvSpPr>
            <p:cNvPr id="145" name="Google Shape;145;p5"/>
            <p:cNvSpPr txBox="1"/>
            <p:nvPr/>
          </p:nvSpPr>
          <p:spPr>
            <a:xfrm>
              <a:off x="0" y="-28575"/>
              <a:ext cx="3506283" cy="472105"/>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5"/>
          <p:cNvGrpSpPr/>
          <p:nvPr/>
        </p:nvGrpSpPr>
        <p:grpSpPr>
          <a:xfrm>
            <a:off x="0" y="8767744"/>
            <a:ext cx="18288000" cy="490556"/>
            <a:chOff x="0" y="-28575"/>
            <a:chExt cx="6812038" cy="182726"/>
          </a:xfrm>
        </p:grpSpPr>
        <p:sp>
          <p:nvSpPr>
            <p:cNvPr id="147" name="Google Shape;147;p5"/>
            <p:cNvSpPr/>
            <p:nvPr/>
          </p:nvSpPr>
          <p:spPr>
            <a:xfrm>
              <a:off x="0" y="0"/>
              <a:ext cx="6812038" cy="154151"/>
            </a:xfrm>
            <a:custGeom>
              <a:rect b="b" l="l" r="r" t="t"/>
              <a:pathLst>
                <a:path extrusionOk="0" h="154151" w="6812038">
                  <a:moveTo>
                    <a:pt x="0" y="0"/>
                  </a:moveTo>
                  <a:lnTo>
                    <a:pt x="6812038" y="0"/>
                  </a:lnTo>
                  <a:lnTo>
                    <a:pt x="6812038" y="154151"/>
                  </a:lnTo>
                  <a:lnTo>
                    <a:pt x="0" y="154151"/>
                  </a:lnTo>
                  <a:close/>
                </a:path>
              </a:pathLst>
            </a:custGeom>
            <a:solidFill>
              <a:srgbClr val="74818B"/>
            </a:solidFill>
            <a:ln>
              <a:noFill/>
            </a:ln>
          </p:spPr>
        </p:sp>
        <p:sp>
          <p:nvSpPr>
            <p:cNvPr id="148" name="Google Shape;148;p5"/>
            <p:cNvSpPr txBox="1"/>
            <p:nvPr/>
          </p:nvSpPr>
          <p:spPr>
            <a:xfrm>
              <a:off x="0" y="-28575"/>
              <a:ext cx="6812038" cy="182726"/>
            </a:xfrm>
            <a:prstGeom prst="rect">
              <a:avLst/>
            </a:prstGeom>
            <a:noFill/>
            <a:ln>
              <a:noFill/>
            </a:ln>
          </p:spPr>
          <p:txBody>
            <a:bodyPr anchorCtr="0" anchor="ctr" bIns="24425" lIns="24425" spcFirstLastPara="1" rIns="24425" wrap="square" tIns="24425">
              <a:noAutofit/>
            </a:bodyPr>
            <a:lstStyle/>
            <a:p>
              <a:pPr indent="0" lvl="0" marL="0" marR="0" rtl="0" algn="ctr">
                <a:lnSpc>
                  <a:spcPct val="1085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5"/>
          <p:cNvSpPr/>
          <p:nvPr/>
        </p:nvSpPr>
        <p:spPr>
          <a:xfrm>
            <a:off x="7312818" y="9401294"/>
            <a:ext cx="2181333" cy="476434"/>
          </a:xfrm>
          <a:custGeom>
            <a:rect b="b" l="l" r="r" t="t"/>
            <a:pathLst>
              <a:path extrusionOk="0" h="476434" w="2181333">
                <a:moveTo>
                  <a:pt x="0" y="0"/>
                </a:moveTo>
                <a:lnTo>
                  <a:pt x="2181333" y="0"/>
                </a:lnTo>
                <a:lnTo>
                  <a:pt x="2181333" y="476434"/>
                </a:lnTo>
                <a:lnTo>
                  <a:pt x="0" y="476434"/>
                </a:lnTo>
                <a:lnTo>
                  <a:pt x="0" y="0"/>
                </a:lnTo>
                <a:close/>
              </a:path>
            </a:pathLst>
          </a:custGeom>
          <a:blipFill rotWithShape="1">
            <a:blip r:embed="rId9">
              <a:alphaModFix/>
            </a:blip>
            <a:stretch>
              <a:fillRect b="0" l="0" r="0" t="0"/>
            </a:stretch>
          </a:blipFill>
          <a:ln>
            <a:noFill/>
          </a:ln>
        </p:spPr>
      </p:sp>
      <p:sp>
        <p:nvSpPr>
          <p:cNvPr id="150" name="Google Shape;150;p5"/>
          <p:cNvSpPr/>
          <p:nvPr/>
        </p:nvSpPr>
        <p:spPr>
          <a:xfrm>
            <a:off x="3945718" y="9357665"/>
            <a:ext cx="793439" cy="562223"/>
          </a:xfrm>
          <a:custGeom>
            <a:rect b="b" l="l" r="r" t="t"/>
            <a:pathLst>
              <a:path extrusionOk="0" h="562223" w="793439">
                <a:moveTo>
                  <a:pt x="0" y="0"/>
                </a:moveTo>
                <a:lnTo>
                  <a:pt x="793440" y="0"/>
                </a:lnTo>
                <a:lnTo>
                  <a:pt x="793440" y="562224"/>
                </a:lnTo>
                <a:lnTo>
                  <a:pt x="0" y="562224"/>
                </a:lnTo>
                <a:lnTo>
                  <a:pt x="0" y="0"/>
                </a:lnTo>
                <a:close/>
              </a:path>
            </a:pathLst>
          </a:custGeom>
          <a:blipFill rotWithShape="1">
            <a:blip r:embed="rId10">
              <a:alphaModFix/>
            </a:blip>
            <a:stretch>
              <a:fillRect b="-18909" l="0" r="0" t="-22205"/>
            </a:stretch>
          </a:blipFill>
          <a:ln>
            <a:noFill/>
          </a:ln>
        </p:spPr>
      </p:sp>
      <p:sp>
        <p:nvSpPr>
          <p:cNvPr id="151" name="Google Shape;151;p5"/>
          <p:cNvSpPr txBox="1"/>
          <p:nvPr/>
        </p:nvSpPr>
        <p:spPr>
          <a:xfrm>
            <a:off x="449666" y="3477218"/>
            <a:ext cx="8210400" cy="471300"/>
          </a:xfrm>
          <a:prstGeom prst="rect">
            <a:avLst/>
          </a:prstGeom>
          <a:noFill/>
          <a:ln>
            <a:noFill/>
          </a:ln>
        </p:spPr>
        <p:txBody>
          <a:bodyPr anchorCtr="0" anchor="t" bIns="0" lIns="0" spcFirstLastPara="1" rIns="0" wrap="square" tIns="0">
            <a:spAutoFit/>
          </a:bodyPr>
          <a:lstStyle/>
          <a:p>
            <a:pPr indent="0" lvl="0" marL="0" marR="0" rtl="0" algn="l">
              <a:lnSpc>
                <a:spcPct val="167986"/>
              </a:lnSpc>
              <a:spcBef>
                <a:spcPts val="0"/>
              </a:spcBef>
              <a:spcAft>
                <a:spcPts val="0"/>
              </a:spcAft>
              <a:buClr>
                <a:srgbClr val="000000"/>
              </a:buClr>
              <a:buSzPts val="2424"/>
              <a:buFont typeface="Arial"/>
              <a:buNone/>
            </a:pPr>
            <a:r>
              <a:rPr b="1" i="0" lang="en-US" sz="2424" u="none" cap="none" strike="noStrike">
                <a:solidFill>
                  <a:srgbClr val="FFFFFF"/>
                </a:solidFill>
                <a:latin typeface="Open Sans"/>
                <a:ea typeface="Open Sans"/>
                <a:cs typeface="Open Sans"/>
                <a:sym typeface="Open Sans"/>
              </a:rPr>
              <a:t>1,520 young people took part last year - aged 14-24</a:t>
            </a:r>
            <a:endParaRPr b="0" i="0" sz="1400" u="none" cap="none" strike="noStrike">
              <a:solidFill>
                <a:srgbClr val="000000"/>
              </a:solidFill>
              <a:latin typeface="Arial"/>
              <a:ea typeface="Arial"/>
              <a:cs typeface="Arial"/>
              <a:sym typeface="Arial"/>
            </a:endParaRPr>
          </a:p>
        </p:txBody>
      </p:sp>
      <p:sp>
        <p:nvSpPr>
          <p:cNvPr id="152" name="Google Shape;152;p5"/>
          <p:cNvSpPr txBox="1"/>
          <p:nvPr/>
        </p:nvSpPr>
        <p:spPr>
          <a:xfrm>
            <a:off x="516341" y="6841158"/>
            <a:ext cx="9474900" cy="3552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2139"/>
              <a:buFont typeface="Arial"/>
              <a:buNone/>
            </a:pPr>
            <a:r>
              <a:rPr b="1" i="0" lang="en-US" sz="2139" u="none" cap="none" strike="noStrike">
                <a:solidFill>
                  <a:srgbClr val="FFFFFF"/>
                </a:solidFill>
                <a:latin typeface="Open Sans"/>
                <a:ea typeface="Open Sans"/>
                <a:cs typeface="Open Sans"/>
                <a:sym typeface="Open Sans"/>
              </a:rPr>
              <a:t>39% NEET 16+ progressing to EET within 12 months of VIY*</a:t>
            </a:r>
            <a:endParaRPr b="0" i="0" sz="1400" u="none" cap="none" strike="noStrike">
              <a:solidFill>
                <a:srgbClr val="000000"/>
              </a:solidFill>
              <a:latin typeface="Arial"/>
              <a:ea typeface="Arial"/>
              <a:cs typeface="Arial"/>
              <a:sym typeface="Arial"/>
            </a:endParaRPr>
          </a:p>
        </p:txBody>
      </p:sp>
      <p:sp>
        <p:nvSpPr>
          <p:cNvPr id="153" name="Google Shape;153;p5"/>
          <p:cNvSpPr txBox="1"/>
          <p:nvPr/>
        </p:nvSpPr>
        <p:spPr>
          <a:xfrm>
            <a:off x="1556409" y="8885738"/>
            <a:ext cx="15289915" cy="290621"/>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Clr>
                <a:srgbClr val="000000"/>
              </a:buClr>
              <a:buSzPts val="1683"/>
              <a:buFont typeface="Arial"/>
              <a:buNone/>
            </a:pPr>
            <a:r>
              <a:rPr b="1" i="0" lang="en-US" sz="1683" u="none" cap="none" strike="noStrike">
                <a:solidFill>
                  <a:srgbClr val="FFFFFF"/>
                </a:solidFill>
                <a:latin typeface="Open Sans"/>
                <a:ea typeface="Open Sans"/>
                <a:cs typeface="Open Sans"/>
                <a:sym typeface="Open Sans"/>
              </a:rPr>
              <a:t>We're supported by a range of cross-sector partners, including:</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132453" y="1435559"/>
            <a:ext cx="9424200" cy="64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1" i="0" lang="en-US" sz="4200" u="none" cap="none" strike="noStrike">
                <a:solidFill>
                  <a:srgbClr val="2B2A2A"/>
                </a:solidFill>
                <a:latin typeface="League Spartan"/>
                <a:ea typeface="League Spartan"/>
                <a:cs typeface="League Spartan"/>
                <a:sym typeface="League Spartan"/>
              </a:rPr>
              <a:t>VIY IMPACT: YOUNG PEOPLE</a:t>
            </a:r>
            <a:endParaRPr b="1" i="0" sz="1400" u="none" cap="none" strike="noStrike">
              <a:solidFill>
                <a:srgbClr val="000000"/>
              </a:solidFill>
              <a:latin typeface="Arial"/>
              <a:ea typeface="Arial"/>
              <a:cs typeface="Arial"/>
              <a:sym typeface="Arial"/>
            </a:endParaRPr>
          </a:p>
        </p:txBody>
      </p:sp>
      <p:sp>
        <p:nvSpPr>
          <p:cNvPr id="155" name="Google Shape;155;p5"/>
          <p:cNvSpPr txBox="1"/>
          <p:nvPr/>
        </p:nvSpPr>
        <p:spPr>
          <a:xfrm>
            <a:off x="731617" y="2167079"/>
            <a:ext cx="10617600" cy="611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rgbClr val="545353"/>
                </a:solidFill>
                <a:latin typeface="Open Sans"/>
                <a:ea typeface="Open Sans"/>
                <a:cs typeface="Open Sans"/>
                <a:sym typeface="Open Sans"/>
              </a:rPr>
              <a:t>Helping young people, those NEET* and at risk of becoming so,</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rgbClr val="545353"/>
                </a:solidFill>
                <a:latin typeface="Open Sans"/>
                <a:ea typeface="Open Sans"/>
                <a:cs typeface="Open Sans"/>
                <a:sym typeface="Open Sans"/>
              </a:rPr>
              <a:t>to learn trade and employability skills, mentored by professional tradespeople</a:t>
            </a:r>
            <a:endParaRPr b="0" i="0" sz="1400" u="none" cap="none" strike="noStrike">
              <a:solidFill>
                <a:srgbClr val="000000"/>
              </a:solidFill>
              <a:latin typeface="Arial"/>
              <a:ea typeface="Arial"/>
              <a:cs typeface="Arial"/>
              <a:sym typeface="Arial"/>
            </a:endParaRPr>
          </a:p>
        </p:txBody>
      </p:sp>
      <p:sp>
        <p:nvSpPr>
          <p:cNvPr id="156" name="Google Shape;156;p5"/>
          <p:cNvSpPr txBox="1"/>
          <p:nvPr/>
        </p:nvSpPr>
        <p:spPr>
          <a:xfrm>
            <a:off x="440141" y="5173814"/>
            <a:ext cx="8613900" cy="471300"/>
          </a:xfrm>
          <a:prstGeom prst="rect">
            <a:avLst/>
          </a:prstGeom>
          <a:noFill/>
          <a:ln>
            <a:noFill/>
          </a:ln>
        </p:spPr>
        <p:txBody>
          <a:bodyPr anchorCtr="0" anchor="t" bIns="0" lIns="0" spcFirstLastPara="1" rIns="0" wrap="square" tIns="0">
            <a:spAutoFit/>
          </a:bodyPr>
          <a:lstStyle/>
          <a:p>
            <a:pPr indent="0" lvl="0" marL="0" marR="0" rtl="0" algn="l">
              <a:lnSpc>
                <a:spcPct val="167986"/>
              </a:lnSpc>
              <a:spcBef>
                <a:spcPts val="0"/>
              </a:spcBef>
              <a:spcAft>
                <a:spcPts val="0"/>
              </a:spcAft>
              <a:buClr>
                <a:srgbClr val="000000"/>
              </a:buClr>
              <a:buSzPts val="2424"/>
              <a:buFont typeface="Arial"/>
              <a:buNone/>
            </a:pPr>
            <a:r>
              <a:rPr b="1" i="0" lang="en-US" sz="2424" u="none" cap="none" strike="noStrike">
                <a:solidFill>
                  <a:srgbClr val="FFFFFF"/>
                </a:solidFill>
                <a:latin typeface="Open Sans"/>
                <a:ea typeface="Open Sans"/>
                <a:cs typeface="Open Sans"/>
                <a:sym typeface="Open Sans"/>
              </a:rPr>
              <a:t>76% achieved at least one City &amp; Guilds accreditation</a:t>
            </a:r>
            <a:endParaRPr b="0" i="0" sz="1400" u="none" cap="none" strike="noStrike">
              <a:solidFill>
                <a:srgbClr val="000000"/>
              </a:solidFill>
              <a:latin typeface="Arial"/>
              <a:ea typeface="Arial"/>
              <a:cs typeface="Arial"/>
              <a:sym typeface="Arial"/>
            </a:endParaRPr>
          </a:p>
        </p:txBody>
      </p:sp>
      <p:sp>
        <p:nvSpPr>
          <p:cNvPr id="157" name="Google Shape;157;p5"/>
          <p:cNvSpPr txBox="1"/>
          <p:nvPr/>
        </p:nvSpPr>
        <p:spPr>
          <a:xfrm>
            <a:off x="449666" y="7939584"/>
            <a:ext cx="10357200" cy="91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300"/>
              <a:buFont typeface="Arial"/>
              <a:buNone/>
            </a:pPr>
            <a:r>
              <a:rPr b="0" i="1" lang="en-US" sz="1300" u="none" cap="none" strike="noStrike">
                <a:solidFill>
                  <a:srgbClr val="545353"/>
                </a:solidFill>
                <a:latin typeface="Open Sans"/>
                <a:ea typeface="Open Sans"/>
                <a:cs typeface="Open Sans"/>
                <a:sym typeface="Open Sans"/>
              </a:rPr>
              <a:t>Data based on 2023-24 financial year (April 2023-March 2024)</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300"/>
              <a:buFont typeface="Arial"/>
              <a:buNone/>
            </a:pPr>
            <a:r>
              <a:rPr b="0" i="1" lang="en-US" sz="1300" u="none" cap="none" strike="noStrike">
                <a:solidFill>
                  <a:srgbClr val="545353"/>
                </a:solidFill>
                <a:latin typeface="Open Sans"/>
                <a:ea typeface="Open Sans"/>
                <a:cs typeface="Open Sans"/>
                <a:sym typeface="Open Sans"/>
              </a:rPr>
              <a:t>*NEET = Not in Education, Employment or Training</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300"/>
              <a:buFont typeface="Arial"/>
              <a:buNone/>
            </a:pPr>
            <a:r>
              <a:rPr b="0" i="1" lang="en-US" sz="1300" u="none" cap="none" strike="noStrike">
                <a:solidFill>
                  <a:srgbClr val="545353"/>
                </a:solidFill>
                <a:latin typeface="Open Sans"/>
                <a:ea typeface="Open Sans"/>
                <a:cs typeface="Open Sans"/>
                <a:sym typeface="Open Sans"/>
              </a:rPr>
              <a:t>**The ‘progression within 12 months’ figure relates to all 16+ NEET learners who have taken part in 2022-23 and 2023-24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300"/>
              <a:buFont typeface="Arial"/>
              <a:buNone/>
            </a:pPr>
            <a:r>
              <a:t/>
            </a:r>
            <a:endParaRPr b="0" i="1" sz="1300" u="none" cap="none" strike="noStrike">
              <a:solidFill>
                <a:srgbClr val="545353"/>
              </a:solidFill>
              <a:latin typeface="Open Sans"/>
              <a:ea typeface="Open Sans"/>
              <a:cs typeface="Open Sans"/>
              <a:sym typeface="Open Sans"/>
            </a:endParaRPr>
          </a:p>
        </p:txBody>
      </p:sp>
      <p:pic>
        <p:nvPicPr>
          <p:cNvPr id="158" name="Google Shape;158;p5"/>
          <p:cNvPicPr preferRelativeResize="0"/>
          <p:nvPr/>
        </p:nvPicPr>
        <p:blipFill rotWithShape="1">
          <a:blip r:embed="rId11">
            <a:alphaModFix/>
          </a:blip>
          <a:srcRect b="0" l="0" r="0" t="0"/>
          <a:stretch/>
        </p:blipFill>
        <p:spPr>
          <a:xfrm>
            <a:off x="10253700" y="1283995"/>
            <a:ext cx="4115879" cy="4115879"/>
          </a:xfrm>
          <a:prstGeom prst="rect">
            <a:avLst/>
          </a:prstGeom>
          <a:noFill/>
          <a:ln>
            <a:noFill/>
          </a:ln>
        </p:spPr>
      </p:pic>
      <p:sp>
        <p:nvSpPr>
          <p:cNvPr id="159" name="Google Shape;159;p5"/>
          <p:cNvSpPr txBox="1"/>
          <p:nvPr/>
        </p:nvSpPr>
        <p:spPr>
          <a:xfrm>
            <a:off x="10454147" y="2418092"/>
            <a:ext cx="3756900" cy="2568300"/>
          </a:xfrm>
          <a:prstGeom prst="rect">
            <a:avLst/>
          </a:prstGeom>
          <a:noFill/>
          <a:ln>
            <a:noFill/>
          </a:ln>
        </p:spPr>
        <p:txBody>
          <a:bodyPr anchorCtr="0" anchor="t" bIns="0" lIns="0" spcFirstLastPara="1" rIns="0" wrap="square" tIns="0">
            <a:spAutoFit/>
          </a:bodyPr>
          <a:lstStyle/>
          <a:p>
            <a:pPr indent="0" lvl="0" marL="0" marR="0" rtl="0" algn="ctr">
              <a:lnSpc>
                <a:spcPct val="139983"/>
              </a:lnSpc>
              <a:spcBef>
                <a:spcPts val="0"/>
              </a:spcBef>
              <a:spcAft>
                <a:spcPts val="0"/>
              </a:spcAft>
              <a:buClr>
                <a:srgbClr val="000000"/>
              </a:buClr>
              <a:buSzPts val="3609"/>
              <a:buFont typeface="Arial"/>
              <a:buNone/>
            </a:pPr>
            <a:r>
              <a:rPr b="1" i="0" lang="en-US" sz="3609" u="none" cap="none" strike="noStrike">
                <a:solidFill>
                  <a:srgbClr val="000000"/>
                </a:solidFill>
                <a:latin typeface="Arial"/>
                <a:ea typeface="Arial"/>
                <a:cs typeface="Arial"/>
                <a:sym typeface="Arial"/>
              </a:rPr>
              <a:t> 89%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Arial"/>
                <a:ea typeface="Arial"/>
                <a:cs typeface="Arial"/>
                <a:sym typeface="Arial"/>
              </a:rPr>
              <a:t>felt happier &amp;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Arial"/>
                <a:ea typeface="Arial"/>
                <a:cs typeface="Arial"/>
                <a:sym typeface="Arial"/>
              </a:rPr>
              <a:t>with improved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Arial"/>
                <a:ea typeface="Arial"/>
                <a:cs typeface="Arial"/>
                <a:sym typeface="Arial"/>
              </a:rPr>
              <a:t>wellbeing</a:t>
            </a:r>
            <a:endParaRPr b="0" i="0" sz="1400" u="none" cap="none" strike="noStrike">
              <a:solidFill>
                <a:srgbClr val="000000"/>
              </a:solidFill>
              <a:latin typeface="Arial"/>
              <a:ea typeface="Arial"/>
              <a:cs typeface="Arial"/>
              <a:sym typeface="Arial"/>
            </a:endParaRPr>
          </a:p>
          <a:p>
            <a:pPr indent="0" lvl="0" marL="0" marR="0" rtl="0" algn="ctr">
              <a:lnSpc>
                <a:spcPct val="125483"/>
              </a:lnSpc>
              <a:spcBef>
                <a:spcPts val="0"/>
              </a:spcBef>
              <a:spcAft>
                <a:spcPts val="0"/>
              </a:spcAft>
              <a:buClr>
                <a:srgbClr val="000000"/>
              </a:buClr>
              <a:buSzPts val="1809"/>
              <a:buFont typeface="Arial"/>
              <a:buNone/>
            </a:pPr>
            <a:r>
              <a:t/>
            </a:r>
            <a:endParaRPr b="0" i="0" sz="1809" u="none" cap="none" strike="noStrike">
              <a:solidFill>
                <a:srgbClr val="000000"/>
              </a:solidFill>
              <a:latin typeface="Arial"/>
              <a:ea typeface="Arial"/>
              <a:cs typeface="Arial"/>
              <a:sym typeface="Arial"/>
            </a:endParaRPr>
          </a:p>
          <a:p>
            <a:pPr indent="0" lvl="0" marL="0" marR="0" rtl="0" algn="ctr">
              <a:lnSpc>
                <a:spcPct val="97512"/>
              </a:lnSpc>
              <a:spcBef>
                <a:spcPts val="0"/>
              </a:spcBef>
              <a:spcAft>
                <a:spcPts val="0"/>
              </a:spcAft>
              <a:buClr>
                <a:srgbClr val="000000"/>
              </a:buClr>
              <a:buSzPts val="1809"/>
              <a:buFont typeface="Arial"/>
              <a:buNone/>
            </a:pPr>
            <a:r>
              <a:t/>
            </a:r>
            <a:endParaRPr b="0" i="0" sz="1809" u="none" cap="none" strike="noStrike">
              <a:solidFill>
                <a:srgbClr val="000000"/>
              </a:solidFill>
              <a:latin typeface="Arial"/>
              <a:ea typeface="Arial"/>
              <a:cs typeface="Arial"/>
              <a:sym typeface="Arial"/>
            </a:endParaRPr>
          </a:p>
        </p:txBody>
      </p:sp>
      <p:pic>
        <p:nvPicPr>
          <p:cNvPr id="160" name="Google Shape;160;p5"/>
          <p:cNvPicPr preferRelativeResize="0"/>
          <p:nvPr/>
        </p:nvPicPr>
        <p:blipFill rotWithShape="1">
          <a:blip r:embed="rId12">
            <a:alphaModFix/>
          </a:blip>
          <a:srcRect b="0" l="0" r="0" t="0"/>
          <a:stretch/>
        </p:blipFill>
        <p:spPr>
          <a:xfrm>
            <a:off x="13916233" y="1275390"/>
            <a:ext cx="4115879" cy="4115879"/>
          </a:xfrm>
          <a:prstGeom prst="rect">
            <a:avLst/>
          </a:prstGeom>
          <a:noFill/>
          <a:ln>
            <a:noFill/>
          </a:ln>
        </p:spPr>
      </p:pic>
      <p:sp>
        <p:nvSpPr>
          <p:cNvPr id="161" name="Google Shape;161;p5"/>
          <p:cNvSpPr txBox="1"/>
          <p:nvPr/>
        </p:nvSpPr>
        <p:spPr>
          <a:xfrm>
            <a:off x="14785189" y="2374062"/>
            <a:ext cx="2450700" cy="1833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600"/>
              <a:buFont typeface="Arial"/>
              <a:buNone/>
            </a:pPr>
            <a:r>
              <a:rPr b="1" i="0" lang="en-US" sz="3600" u="none" cap="none" strike="noStrike">
                <a:solidFill>
                  <a:srgbClr val="000000"/>
                </a:solidFill>
                <a:latin typeface="Open Sans"/>
                <a:ea typeface="Open Sans"/>
                <a:cs typeface="Open Sans"/>
                <a:sym typeface="Open Sans"/>
              </a:rPr>
              <a:t>95%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Arial"/>
                <a:ea typeface="Arial"/>
                <a:cs typeface="Arial"/>
                <a:sym typeface="Arial"/>
              </a:rPr>
              <a:t>more confident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Arial"/>
                <a:ea typeface="Arial"/>
                <a:cs typeface="Arial"/>
                <a:sym typeface="Arial"/>
              </a:rPr>
              <a:t>about getting a job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Arial"/>
                <a:ea typeface="Arial"/>
                <a:cs typeface="Arial"/>
                <a:sym typeface="Arial"/>
              </a:rPr>
              <a:t>in the future</a:t>
            </a:r>
            <a:endParaRPr b="0" i="0" sz="1400" u="none" cap="none" strike="noStrike">
              <a:solidFill>
                <a:srgbClr val="000000"/>
              </a:solidFill>
              <a:latin typeface="Arial"/>
              <a:ea typeface="Arial"/>
              <a:cs typeface="Arial"/>
              <a:sym typeface="Arial"/>
            </a:endParaRPr>
          </a:p>
        </p:txBody>
      </p:sp>
      <p:pic>
        <p:nvPicPr>
          <p:cNvPr id="162" name="Google Shape;162;p5"/>
          <p:cNvPicPr preferRelativeResize="0"/>
          <p:nvPr/>
        </p:nvPicPr>
        <p:blipFill rotWithShape="1">
          <a:blip r:embed="rId13">
            <a:alphaModFix/>
          </a:blip>
          <a:srcRect b="0" l="0" r="0" t="0"/>
          <a:stretch/>
        </p:blipFill>
        <p:spPr>
          <a:xfrm>
            <a:off x="10298745" y="4842968"/>
            <a:ext cx="4115879" cy="4115879"/>
          </a:xfrm>
          <a:prstGeom prst="rect">
            <a:avLst/>
          </a:prstGeom>
          <a:noFill/>
          <a:ln>
            <a:noFill/>
          </a:ln>
        </p:spPr>
      </p:pic>
      <p:pic>
        <p:nvPicPr>
          <p:cNvPr id="163" name="Google Shape;163;p5"/>
          <p:cNvPicPr preferRelativeResize="0"/>
          <p:nvPr/>
        </p:nvPicPr>
        <p:blipFill rotWithShape="1">
          <a:blip r:embed="rId14">
            <a:alphaModFix/>
          </a:blip>
          <a:srcRect b="0" l="0" r="0" t="0"/>
          <a:stretch/>
        </p:blipFill>
        <p:spPr>
          <a:xfrm>
            <a:off x="13952673" y="4853520"/>
            <a:ext cx="4115879" cy="4115879"/>
          </a:xfrm>
          <a:prstGeom prst="rect">
            <a:avLst/>
          </a:prstGeom>
          <a:noFill/>
          <a:ln>
            <a:noFill/>
          </a:ln>
        </p:spPr>
      </p:pic>
      <p:sp>
        <p:nvSpPr>
          <p:cNvPr id="164" name="Google Shape;164;p5"/>
          <p:cNvSpPr txBox="1"/>
          <p:nvPr/>
        </p:nvSpPr>
        <p:spPr>
          <a:xfrm>
            <a:off x="11398073" y="6014198"/>
            <a:ext cx="1968900" cy="18351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Clr>
                <a:srgbClr val="000000"/>
              </a:buClr>
              <a:buSzPts val="3613"/>
              <a:buFont typeface="Arial"/>
              <a:buNone/>
            </a:pPr>
            <a:r>
              <a:rPr b="1" i="0" lang="en-US" sz="3613" u="none" cap="none" strike="noStrike">
                <a:solidFill>
                  <a:srgbClr val="000000"/>
                </a:solidFill>
                <a:latin typeface="Open Sans"/>
                <a:ea typeface="Open Sans"/>
                <a:cs typeface="Open Sans"/>
                <a:sym typeface="Open Sans"/>
              </a:rPr>
              <a:t>93% </a:t>
            </a:r>
            <a:endParaRPr b="0" i="0" sz="1400" u="none" cap="none" strike="noStrike">
              <a:solidFill>
                <a:srgbClr val="000000"/>
              </a:solidFill>
              <a:latin typeface="Arial"/>
              <a:ea typeface="Arial"/>
              <a:cs typeface="Arial"/>
              <a:sym typeface="Arial"/>
            </a:endParaRPr>
          </a:p>
          <a:p>
            <a:pPr indent="0" lvl="0" marL="0" marR="0" rtl="0" algn="ctr">
              <a:lnSpc>
                <a:spcPct val="140033"/>
              </a:lnSpc>
              <a:spcBef>
                <a:spcPts val="0"/>
              </a:spcBef>
              <a:spcAft>
                <a:spcPts val="0"/>
              </a:spcAft>
              <a:buClr>
                <a:srgbClr val="000000"/>
              </a:buClr>
              <a:buSzPts val="1806"/>
              <a:buFont typeface="Arial"/>
              <a:buNone/>
            </a:pPr>
            <a:r>
              <a:rPr b="0" i="0" lang="en-US" sz="1806" u="none" cap="none" strike="noStrike">
                <a:solidFill>
                  <a:srgbClr val="000000"/>
                </a:solidFill>
                <a:latin typeface="Open Sans"/>
                <a:ea typeface="Open Sans"/>
                <a:cs typeface="Open Sans"/>
                <a:sym typeface="Open Sans"/>
              </a:rPr>
              <a:t>with increased hopes and aspirations </a:t>
            </a:r>
            <a:endParaRPr b="0" i="0" sz="1400" u="none" cap="none" strike="noStrike">
              <a:solidFill>
                <a:srgbClr val="000000"/>
              </a:solidFill>
              <a:latin typeface="Arial"/>
              <a:ea typeface="Arial"/>
              <a:cs typeface="Arial"/>
              <a:sym typeface="Arial"/>
            </a:endParaRPr>
          </a:p>
        </p:txBody>
      </p:sp>
      <p:sp>
        <p:nvSpPr>
          <p:cNvPr id="165" name="Google Shape;165;p5"/>
          <p:cNvSpPr txBox="1"/>
          <p:nvPr/>
        </p:nvSpPr>
        <p:spPr>
          <a:xfrm>
            <a:off x="15270457" y="5988384"/>
            <a:ext cx="1549200" cy="1833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600"/>
              <a:buFont typeface="Arial"/>
              <a:buNone/>
            </a:pPr>
            <a:r>
              <a:rPr b="1" i="0" lang="en-US" sz="3600" u="none" cap="none" strike="noStrike">
                <a:solidFill>
                  <a:srgbClr val="000000"/>
                </a:solidFill>
                <a:latin typeface="Open Sans"/>
                <a:ea typeface="Open Sans"/>
                <a:cs typeface="Open Sans"/>
                <a:sym typeface="Open Sans"/>
              </a:rPr>
              <a:t>98%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Open Sans"/>
                <a:ea typeface="Open Sans"/>
                <a:cs typeface="Open Sans"/>
                <a:sym typeface="Open Sans"/>
              </a:rPr>
              <a:t>said VIY was a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Open Sans"/>
                <a:ea typeface="Open Sans"/>
                <a:cs typeface="Open Sans"/>
                <a:sym typeface="Open Sans"/>
              </a:rPr>
              <a:t>positive </a:t>
            </a:r>
            <a:endParaRPr b="0" i="0" sz="1400" u="none" cap="none" strike="noStrike">
              <a:solidFill>
                <a:srgbClr val="000000"/>
              </a:solidFill>
              <a:latin typeface="Arial"/>
              <a:ea typeface="Arial"/>
              <a:cs typeface="Arial"/>
              <a:sym typeface="Arial"/>
            </a:endParaRPr>
          </a:p>
          <a:p>
            <a:pPr indent="0" lvl="0" marL="0" marR="0" rtl="0" algn="ctr">
              <a:lnSpc>
                <a:spcPct val="140022"/>
              </a:lnSpc>
              <a:spcBef>
                <a:spcPts val="0"/>
              </a:spcBef>
              <a:spcAft>
                <a:spcPts val="0"/>
              </a:spcAft>
              <a:buClr>
                <a:srgbClr val="000000"/>
              </a:buClr>
              <a:buSzPts val="1809"/>
              <a:buFont typeface="Arial"/>
              <a:buNone/>
            </a:pPr>
            <a:r>
              <a:rPr b="0" i="0" lang="en-US" sz="1809" u="none" cap="none" strike="noStrike">
                <a:solidFill>
                  <a:srgbClr val="000000"/>
                </a:solidFill>
                <a:latin typeface="Open Sans"/>
                <a:ea typeface="Open Sans"/>
                <a:cs typeface="Open Sans"/>
                <a:sym typeface="Open Sans"/>
              </a:rPr>
              <a:t>experience</a:t>
            </a:r>
            <a:endParaRPr b="0" i="0" sz="1400" u="none" cap="none" strike="noStrike">
              <a:solidFill>
                <a:srgbClr val="000000"/>
              </a:solidFill>
              <a:latin typeface="Arial"/>
              <a:ea typeface="Arial"/>
              <a:cs typeface="Arial"/>
              <a:sym typeface="Arial"/>
            </a:endParaRPr>
          </a:p>
        </p:txBody>
      </p:sp>
      <p:sp>
        <p:nvSpPr>
          <p:cNvPr id="166" name="Google Shape;166;p5"/>
          <p:cNvSpPr/>
          <p:nvPr/>
        </p:nvSpPr>
        <p:spPr>
          <a:xfrm>
            <a:off x="10454147" y="9314677"/>
            <a:ext cx="1862291" cy="585775"/>
          </a:xfrm>
          <a:custGeom>
            <a:rect b="b" l="l" r="r" t="t"/>
            <a:pathLst>
              <a:path extrusionOk="0" h="585775" w="1862291">
                <a:moveTo>
                  <a:pt x="0" y="0"/>
                </a:moveTo>
                <a:lnTo>
                  <a:pt x="1862291" y="0"/>
                </a:lnTo>
                <a:lnTo>
                  <a:pt x="1862291" y="585775"/>
                </a:lnTo>
                <a:lnTo>
                  <a:pt x="0" y="585775"/>
                </a:lnTo>
                <a:lnTo>
                  <a:pt x="0" y="0"/>
                </a:lnTo>
                <a:close/>
              </a:path>
            </a:pathLst>
          </a:custGeom>
          <a:blipFill rotWithShape="1">
            <a:blip r:embed="rId15">
              <a:alphaModFix/>
            </a:blip>
            <a:stretch>
              <a:fillRect b="0" l="0" r="0" t="0"/>
            </a:stretch>
          </a:blipFill>
          <a:ln>
            <a:noFill/>
          </a:ln>
        </p:spPr>
      </p:sp>
      <p:sp>
        <p:nvSpPr>
          <p:cNvPr id="167" name="Google Shape;167;p5"/>
          <p:cNvSpPr txBox="1"/>
          <p:nvPr/>
        </p:nvSpPr>
        <p:spPr>
          <a:xfrm>
            <a:off x="9260430" y="1148580"/>
            <a:ext cx="9657000" cy="277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1" i="0" lang="en-US" sz="1800" u="none" cap="none" strike="noStrike">
                <a:solidFill>
                  <a:srgbClr val="545353"/>
                </a:solidFill>
                <a:latin typeface="Open Sans"/>
                <a:ea typeface="Open Sans"/>
                <a:cs typeface="Open Sans"/>
                <a:sym typeface="Open Sans"/>
              </a:rPr>
              <a:t>Following their VIY project: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p:nvPr/>
        </p:nvSpPr>
        <p:spPr>
          <a:xfrm>
            <a:off x="0" y="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
          <p:cNvSpPr/>
          <p:nvPr/>
        </p:nvSpPr>
        <p:spPr>
          <a:xfrm>
            <a:off x="-365127" y="997812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6"/>
          <p:cNvSpPr txBox="1"/>
          <p:nvPr/>
        </p:nvSpPr>
        <p:spPr>
          <a:xfrm>
            <a:off x="775113" y="2441906"/>
            <a:ext cx="7350600" cy="4225500"/>
          </a:xfrm>
          <a:prstGeom prst="rect">
            <a:avLst/>
          </a:prstGeom>
          <a:noFill/>
          <a:ln>
            <a:noFill/>
          </a:ln>
        </p:spPr>
        <p:txBody>
          <a:bodyPr anchorCtr="0" anchor="t" bIns="0" lIns="0" spcFirstLastPara="1" rIns="0" wrap="square" tIns="0">
            <a:spAutoFit/>
          </a:bodyPr>
          <a:lstStyle/>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Youth work organisations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Schools/colleges/SEN schools/APs/PRUs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Local authority youth/care services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JobCentre Plus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Youth housing charities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Youth offending teams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Refugee organisations</a:t>
            </a:r>
            <a:endParaRPr b="0" i="0" sz="2500" u="none" cap="none" strike="noStrike">
              <a:solidFill>
                <a:srgbClr val="000000"/>
              </a:solidFill>
              <a:latin typeface="Arial"/>
              <a:ea typeface="Arial"/>
              <a:cs typeface="Arial"/>
              <a:sym typeface="Arial"/>
            </a:endParaRPr>
          </a:p>
          <a:p>
            <a:pPr indent="0" lvl="0" marL="0" marR="0" rtl="0" algn="l">
              <a:lnSpc>
                <a:spcPct val="140013"/>
              </a:lnSpc>
              <a:spcBef>
                <a:spcPts val="0"/>
              </a:spcBef>
              <a:spcAft>
                <a:spcPts val="0"/>
              </a:spcAft>
              <a:buClr>
                <a:srgbClr val="000000"/>
              </a:buClr>
              <a:buSzPts val="2949"/>
              <a:buFont typeface="Arial"/>
              <a:buNone/>
            </a:pPr>
            <a:r>
              <a:t/>
            </a:r>
            <a:endParaRPr b="0" i="0" sz="2949" u="none" cap="none" strike="noStrike">
              <a:solidFill>
                <a:srgbClr val="000000"/>
              </a:solidFill>
              <a:latin typeface="Open Sans Light"/>
              <a:ea typeface="Open Sans Light"/>
              <a:cs typeface="Open Sans Light"/>
              <a:sym typeface="Open Sans Light"/>
            </a:endParaRPr>
          </a:p>
        </p:txBody>
      </p:sp>
      <p:sp>
        <p:nvSpPr>
          <p:cNvPr id="179" name="Google Shape;179;p6"/>
          <p:cNvSpPr txBox="1"/>
          <p:nvPr/>
        </p:nvSpPr>
        <p:spPr>
          <a:xfrm>
            <a:off x="775113" y="1410731"/>
            <a:ext cx="86103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200"/>
              <a:buFont typeface="Arial"/>
              <a:buNone/>
            </a:pPr>
            <a:r>
              <a:rPr b="1" i="0" lang="en-US" sz="4200" u="none" cap="none" strike="noStrike">
                <a:solidFill>
                  <a:srgbClr val="000000"/>
                </a:solidFill>
                <a:latin typeface="League Spartan"/>
                <a:ea typeface="League Spartan"/>
                <a:cs typeface="League Spartan"/>
                <a:sym typeface="League Spartan"/>
              </a:rPr>
              <a:t>WHO WE WORK WITH</a:t>
            </a:r>
            <a:endParaRPr b="1" i="0" sz="1400" u="none" cap="none" strike="noStrike">
              <a:solidFill>
                <a:srgbClr val="000000"/>
              </a:solidFill>
              <a:latin typeface="Arial"/>
              <a:ea typeface="Arial"/>
              <a:cs typeface="Arial"/>
              <a:sym typeface="Arial"/>
            </a:endParaRPr>
          </a:p>
        </p:txBody>
      </p:sp>
      <p:sp>
        <p:nvSpPr>
          <p:cNvPr id="180" name="Google Shape;180;p6"/>
          <p:cNvSpPr txBox="1"/>
          <p:nvPr/>
        </p:nvSpPr>
        <p:spPr>
          <a:xfrm>
            <a:off x="11872184" y="1410731"/>
            <a:ext cx="4613700" cy="64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1" i="0" lang="en-US" sz="4200" u="none" cap="none" strike="noStrike">
                <a:solidFill>
                  <a:srgbClr val="000000"/>
                </a:solidFill>
                <a:latin typeface="League Spartan"/>
                <a:ea typeface="League Spartan"/>
                <a:cs typeface="League Spartan"/>
                <a:sym typeface="League Spartan"/>
              </a:rPr>
              <a:t>IN 2023-24</a:t>
            </a:r>
            <a:endParaRPr b="1" i="0" sz="1400" u="none" cap="none" strike="noStrike">
              <a:solidFill>
                <a:srgbClr val="000000"/>
              </a:solidFill>
              <a:latin typeface="Arial"/>
              <a:ea typeface="Arial"/>
              <a:cs typeface="Arial"/>
              <a:sym typeface="Arial"/>
            </a:endParaRPr>
          </a:p>
        </p:txBody>
      </p:sp>
      <p:sp>
        <p:nvSpPr>
          <p:cNvPr id="181" name="Google Shape;181;p6"/>
          <p:cNvSpPr txBox="1"/>
          <p:nvPr/>
        </p:nvSpPr>
        <p:spPr>
          <a:xfrm>
            <a:off x="775113" y="7365696"/>
            <a:ext cx="5350800" cy="2001000"/>
          </a:xfrm>
          <a:prstGeom prst="rect">
            <a:avLst/>
          </a:prstGeom>
          <a:noFill/>
          <a:ln>
            <a:noFill/>
          </a:ln>
        </p:spPr>
        <p:txBody>
          <a:bodyPr anchorCtr="0" anchor="t" bIns="0" lIns="0" spcFirstLastPara="1" rIns="0" wrap="square" tIns="0">
            <a:spAutoFit/>
          </a:bodyPr>
          <a:lstStyle/>
          <a:p>
            <a:pPr indent="-287436" lvl="1" marL="625039" marR="0" rtl="0" algn="l">
              <a:lnSpc>
                <a:spcPct val="140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14-24 (variable)</a:t>
            </a:r>
            <a:endParaRPr b="0" i="0" sz="2500" u="none" cap="none" strike="noStrike">
              <a:solidFill>
                <a:srgbClr val="000000"/>
              </a:solidFill>
              <a:latin typeface="Arial"/>
              <a:ea typeface="Arial"/>
              <a:cs typeface="Arial"/>
              <a:sym typeface="Arial"/>
            </a:endParaRPr>
          </a:p>
          <a:p>
            <a:pPr indent="-287436" lvl="1" marL="625039" marR="0" rtl="0" algn="l">
              <a:lnSpc>
                <a:spcPct val="140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NEET </a:t>
            </a:r>
            <a:endParaRPr b="0" i="0" sz="2500" u="none" cap="none" strike="noStrike">
              <a:solidFill>
                <a:srgbClr val="000000"/>
              </a:solidFill>
              <a:latin typeface="Arial"/>
              <a:ea typeface="Arial"/>
              <a:cs typeface="Arial"/>
              <a:sym typeface="Arial"/>
            </a:endParaRPr>
          </a:p>
          <a:p>
            <a:pPr indent="-287436" lvl="1" marL="625039" marR="0" rtl="0" algn="l">
              <a:lnSpc>
                <a:spcPct val="140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Risk of NEET </a:t>
            </a:r>
            <a:endParaRPr b="0" i="0" sz="2500" u="none" cap="none" strike="noStrike">
              <a:solidFill>
                <a:srgbClr val="000000"/>
              </a:solidFill>
              <a:latin typeface="Arial"/>
              <a:ea typeface="Arial"/>
              <a:cs typeface="Arial"/>
              <a:sym typeface="Arial"/>
            </a:endParaRPr>
          </a:p>
          <a:p>
            <a:pPr indent="-287436" lvl="1" marL="625039" marR="0" rtl="0" algn="l">
              <a:lnSpc>
                <a:spcPct val="140000"/>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Local area resident (variable)</a:t>
            </a:r>
            <a:endParaRPr b="0" i="0" sz="2500" u="none" cap="none" strike="noStrike">
              <a:solidFill>
                <a:srgbClr val="000000"/>
              </a:solidFill>
              <a:latin typeface="Arial"/>
              <a:ea typeface="Arial"/>
              <a:cs typeface="Arial"/>
              <a:sym typeface="Arial"/>
            </a:endParaRPr>
          </a:p>
        </p:txBody>
      </p:sp>
      <p:sp>
        <p:nvSpPr>
          <p:cNvPr id="182" name="Google Shape;182;p6"/>
          <p:cNvSpPr txBox="1"/>
          <p:nvPr/>
        </p:nvSpPr>
        <p:spPr>
          <a:xfrm>
            <a:off x="775113" y="6462726"/>
            <a:ext cx="86103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200"/>
              <a:buFont typeface="Arial"/>
              <a:buNone/>
            </a:pPr>
            <a:r>
              <a:rPr b="1" i="0" lang="en-US" sz="4200" u="none" cap="none" strike="noStrike">
                <a:solidFill>
                  <a:srgbClr val="000000"/>
                </a:solidFill>
                <a:latin typeface="League Spartan"/>
                <a:ea typeface="League Spartan"/>
                <a:cs typeface="League Spartan"/>
                <a:sym typeface="League Spartan"/>
              </a:rPr>
              <a:t>OUR YOUNG PEOPLE</a:t>
            </a:r>
            <a:endParaRPr b="1" i="0" sz="1400" u="none" cap="none" strike="noStrike">
              <a:solidFill>
                <a:srgbClr val="000000"/>
              </a:solidFill>
              <a:latin typeface="Arial"/>
              <a:ea typeface="Arial"/>
              <a:cs typeface="Arial"/>
              <a:sym typeface="Arial"/>
            </a:endParaRPr>
          </a:p>
        </p:txBody>
      </p:sp>
      <p:pic>
        <p:nvPicPr>
          <p:cNvPr id="183" name="Google Shape;183;p6"/>
          <p:cNvPicPr preferRelativeResize="0"/>
          <p:nvPr/>
        </p:nvPicPr>
        <p:blipFill rotWithShape="1">
          <a:blip r:embed="rId3">
            <a:alphaModFix/>
          </a:blip>
          <a:srcRect b="0" l="0" r="0" t="0"/>
          <a:stretch/>
        </p:blipFill>
        <p:spPr>
          <a:xfrm>
            <a:off x="10901198" y="1947435"/>
            <a:ext cx="6619453" cy="3006496"/>
          </a:xfrm>
          <a:prstGeom prst="rect">
            <a:avLst/>
          </a:prstGeom>
          <a:noFill/>
          <a:ln>
            <a:noFill/>
          </a:ln>
        </p:spPr>
      </p:pic>
      <p:sp>
        <p:nvSpPr>
          <p:cNvPr id="184" name="Google Shape;184;p6"/>
          <p:cNvSpPr txBox="1"/>
          <p:nvPr/>
        </p:nvSpPr>
        <p:spPr>
          <a:xfrm>
            <a:off x="11872184" y="4735685"/>
            <a:ext cx="4613823" cy="31368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900"/>
              <a:buFont typeface="Arial"/>
              <a:buNone/>
            </a:pPr>
            <a:r>
              <a:rPr b="0" i="0" lang="en-US" sz="1900" u="none" cap="none" strike="noStrike">
                <a:solidFill>
                  <a:srgbClr val="000000"/>
                </a:solidFill>
                <a:latin typeface="League Spartan"/>
                <a:ea typeface="League Spartan"/>
                <a:cs typeface="League Spartan"/>
                <a:sym typeface="League Spartan"/>
              </a:rPr>
              <a:t>22% VIY LEARNERS WERE FEMALE</a:t>
            </a:r>
            <a:endParaRPr b="0" i="0" sz="1400" u="none" cap="none" strike="noStrike">
              <a:solidFill>
                <a:srgbClr val="000000"/>
              </a:solidFill>
              <a:latin typeface="Arial"/>
              <a:ea typeface="Arial"/>
              <a:cs typeface="Arial"/>
              <a:sym typeface="Arial"/>
            </a:endParaRPr>
          </a:p>
        </p:txBody>
      </p:sp>
      <p:pic>
        <p:nvPicPr>
          <p:cNvPr id="185" name="Google Shape;185;p6"/>
          <p:cNvPicPr preferRelativeResize="0"/>
          <p:nvPr/>
        </p:nvPicPr>
        <p:blipFill rotWithShape="1">
          <a:blip r:embed="rId4">
            <a:alphaModFix/>
          </a:blip>
          <a:srcRect b="0" l="0" r="0" t="0"/>
          <a:stretch/>
        </p:blipFill>
        <p:spPr>
          <a:xfrm>
            <a:off x="11875376" y="5054295"/>
            <a:ext cx="4832352" cy="4832352"/>
          </a:xfrm>
          <a:prstGeom prst="rect">
            <a:avLst/>
          </a:prstGeom>
          <a:noFill/>
          <a:ln>
            <a:noFill/>
          </a:ln>
        </p:spPr>
      </p:pic>
      <p:sp>
        <p:nvSpPr>
          <p:cNvPr id="186" name="Google Shape;186;p6"/>
          <p:cNvSpPr txBox="1"/>
          <p:nvPr/>
        </p:nvSpPr>
        <p:spPr>
          <a:xfrm>
            <a:off x="12895595" y="6346300"/>
            <a:ext cx="2877600" cy="25116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4226"/>
              <a:buFont typeface="Arial"/>
              <a:buNone/>
            </a:pPr>
            <a:r>
              <a:rPr b="1" i="0" lang="en-US" sz="4226" u="none" cap="none" strike="noStrike">
                <a:solidFill>
                  <a:srgbClr val="000000"/>
                </a:solidFill>
                <a:latin typeface="Open Sans"/>
                <a:ea typeface="Open Sans"/>
                <a:cs typeface="Open Sans"/>
                <a:sym typeface="Open Sans"/>
              </a:rPr>
              <a:t>46%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125"/>
              <a:buFont typeface="Arial"/>
              <a:buNone/>
            </a:pPr>
            <a:r>
              <a:rPr b="0" i="0" lang="en-US" sz="2000" u="none" cap="none" strike="noStrike">
                <a:solidFill>
                  <a:srgbClr val="000000"/>
                </a:solidFill>
                <a:latin typeface="Arial"/>
                <a:ea typeface="Arial"/>
                <a:cs typeface="Arial"/>
                <a:sym typeface="Arial"/>
              </a:rPr>
              <a:t>of VIY learners were SEN/had a disability/ </a:t>
            </a:r>
            <a:endParaRPr b="0" i="0" sz="20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125"/>
              <a:buFont typeface="Arial"/>
              <a:buNone/>
            </a:pPr>
            <a:r>
              <a:rPr b="0" i="0" lang="en-US" sz="2000" u="none" cap="none" strike="noStrike">
                <a:solidFill>
                  <a:srgbClr val="000000"/>
                </a:solidFill>
                <a:latin typeface="Arial"/>
                <a:ea typeface="Arial"/>
                <a:cs typeface="Arial"/>
                <a:sym typeface="Arial"/>
              </a:rPr>
              <a:t>mental health </a:t>
            </a:r>
            <a:endParaRPr b="0" i="0" sz="20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125"/>
              <a:buFont typeface="Arial"/>
              <a:buNone/>
            </a:pPr>
            <a:r>
              <a:rPr b="0" i="0" lang="en-US" sz="2000" u="none" cap="none" strike="noStrike">
                <a:solidFill>
                  <a:srgbClr val="000000"/>
                </a:solidFill>
                <a:latin typeface="Arial"/>
                <a:ea typeface="Arial"/>
                <a:cs typeface="Arial"/>
                <a:sym typeface="Arial"/>
              </a:rPr>
              <a:t>condition</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p:nvPr/>
        </p:nvSpPr>
        <p:spPr>
          <a:xfrm>
            <a:off x="0" y="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365127" y="997812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txBox="1"/>
          <p:nvPr/>
        </p:nvSpPr>
        <p:spPr>
          <a:xfrm>
            <a:off x="404606" y="4161551"/>
            <a:ext cx="9456900" cy="4655100"/>
          </a:xfrm>
          <a:prstGeom prst="rect">
            <a:avLst/>
          </a:prstGeom>
          <a:noFill/>
          <a:ln>
            <a:noFill/>
          </a:ln>
        </p:spPr>
        <p:txBody>
          <a:bodyPr anchorCtr="0" anchor="t" bIns="0" lIns="0" spcFirstLastPara="1" rIns="0" wrap="square" tIns="0">
            <a:spAutoFit/>
          </a:bodyPr>
          <a:lstStyle/>
          <a:p>
            <a:pPr indent="-308989" lvl="1" marL="636903" marR="0" rtl="0" algn="l">
              <a:lnSpc>
                <a:spcPct val="140013"/>
              </a:lnSpc>
              <a:spcBef>
                <a:spcPts val="0"/>
              </a:spcBef>
              <a:spcAft>
                <a:spcPts val="0"/>
              </a:spcAft>
              <a:buClr>
                <a:srgbClr val="000000"/>
              </a:buClr>
              <a:buSzPts val="2800"/>
              <a:buFont typeface="Open Sans"/>
              <a:buAutoNum type="arabicPeriod"/>
            </a:pPr>
            <a:r>
              <a:rPr b="1" i="0" lang="en-US" sz="2800" u="none" cap="none" strike="noStrike">
                <a:solidFill>
                  <a:srgbClr val="000000"/>
                </a:solidFill>
                <a:latin typeface="Open Sans"/>
                <a:ea typeface="Open Sans"/>
                <a:cs typeface="Open Sans"/>
                <a:sym typeface="Open Sans"/>
              </a:rPr>
              <a:t>A stable careers programme</a:t>
            </a:r>
            <a:endParaRPr b="0" i="0" sz="2800" u="none" cap="none" strike="noStrike">
              <a:solidFill>
                <a:srgbClr val="000000"/>
              </a:solidFill>
              <a:latin typeface="Arial"/>
              <a:ea typeface="Arial"/>
              <a:cs typeface="Arial"/>
              <a:sym typeface="Arial"/>
            </a:endParaRPr>
          </a:p>
          <a:p>
            <a:pPr indent="-308989" lvl="1" marL="636903" marR="0" rtl="0" algn="l">
              <a:lnSpc>
                <a:spcPct val="140013"/>
              </a:lnSpc>
              <a:spcBef>
                <a:spcPts val="0"/>
              </a:spcBef>
              <a:spcAft>
                <a:spcPts val="0"/>
              </a:spcAft>
              <a:buClr>
                <a:srgbClr val="000000"/>
              </a:buClr>
              <a:buSzPts val="2800"/>
              <a:buFont typeface="Open Sans Light"/>
              <a:buAutoNum type="arabicPeriod"/>
            </a:pPr>
            <a:r>
              <a:rPr b="0" i="0" lang="en-US" sz="2800" u="none" cap="none" strike="noStrike">
                <a:solidFill>
                  <a:srgbClr val="000000"/>
                </a:solidFill>
                <a:latin typeface="Open Sans Light"/>
                <a:ea typeface="Open Sans Light"/>
                <a:cs typeface="Open Sans Light"/>
                <a:sym typeface="Open Sans Light"/>
              </a:rPr>
              <a:t>Learning from career and labour market information</a:t>
            </a:r>
            <a:endParaRPr b="0" i="0" sz="2800" u="none" cap="none" strike="noStrike">
              <a:solidFill>
                <a:srgbClr val="000000"/>
              </a:solidFill>
              <a:latin typeface="Arial"/>
              <a:ea typeface="Arial"/>
              <a:cs typeface="Arial"/>
              <a:sym typeface="Arial"/>
            </a:endParaRPr>
          </a:p>
          <a:p>
            <a:pPr indent="-308989" lvl="1" marL="636903" marR="0" rtl="0" algn="l">
              <a:lnSpc>
                <a:spcPct val="140013"/>
              </a:lnSpc>
              <a:spcBef>
                <a:spcPts val="0"/>
              </a:spcBef>
              <a:spcAft>
                <a:spcPts val="0"/>
              </a:spcAft>
              <a:buClr>
                <a:srgbClr val="000000"/>
              </a:buClr>
              <a:buSzPts val="2800"/>
              <a:buFont typeface="Open Sans"/>
              <a:buAutoNum type="arabicPeriod"/>
            </a:pPr>
            <a:r>
              <a:rPr b="1" i="0" lang="en-US" sz="2800" u="none" cap="none" strike="noStrike">
                <a:solidFill>
                  <a:srgbClr val="000000"/>
                </a:solidFill>
                <a:latin typeface="Open Sans"/>
                <a:ea typeface="Open Sans"/>
                <a:cs typeface="Open Sans"/>
                <a:sym typeface="Open Sans"/>
              </a:rPr>
              <a:t>Addressing the needs of each pupil</a:t>
            </a:r>
            <a:endParaRPr b="0" i="0" sz="2800" u="none" cap="none" strike="noStrike">
              <a:solidFill>
                <a:srgbClr val="000000"/>
              </a:solidFill>
              <a:latin typeface="Arial"/>
              <a:ea typeface="Arial"/>
              <a:cs typeface="Arial"/>
              <a:sym typeface="Arial"/>
            </a:endParaRPr>
          </a:p>
          <a:p>
            <a:pPr indent="-308989" lvl="1" marL="636903" marR="0" rtl="0" algn="l">
              <a:lnSpc>
                <a:spcPct val="140013"/>
              </a:lnSpc>
              <a:spcBef>
                <a:spcPts val="0"/>
              </a:spcBef>
              <a:spcAft>
                <a:spcPts val="0"/>
              </a:spcAft>
              <a:buClr>
                <a:srgbClr val="000000"/>
              </a:buClr>
              <a:buSzPts val="2800"/>
              <a:buFont typeface="Open Sans Light"/>
              <a:buAutoNum type="arabicPeriod"/>
            </a:pPr>
            <a:r>
              <a:rPr b="0" i="0" lang="en-US" sz="2800" u="none" cap="none" strike="noStrike">
                <a:solidFill>
                  <a:srgbClr val="000000"/>
                </a:solidFill>
                <a:latin typeface="Open Sans Light"/>
                <a:ea typeface="Open Sans Light"/>
                <a:cs typeface="Open Sans Light"/>
                <a:sym typeface="Open Sans Light"/>
              </a:rPr>
              <a:t>Linking curriculum learning to careers.</a:t>
            </a:r>
            <a:endParaRPr b="0" i="0" sz="2800" u="none" cap="none" strike="noStrike">
              <a:solidFill>
                <a:srgbClr val="000000"/>
              </a:solidFill>
              <a:latin typeface="Arial"/>
              <a:ea typeface="Arial"/>
              <a:cs typeface="Arial"/>
              <a:sym typeface="Arial"/>
            </a:endParaRPr>
          </a:p>
          <a:p>
            <a:pPr indent="-308989" lvl="1" marL="636903" marR="0" rtl="0" algn="l">
              <a:lnSpc>
                <a:spcPct val="140013"/>
              </a:lnSpc>
              <a:spcBef>
                <a:spcPts val="0"/>
              </a:spcBef>
              <a:spcAft>
                <a:spcPts val="0"/>
              </a:spcAft>
              <a:buClr>
                <a:srgbClr val="000000"/>
              </a:buClr>
              <a:buSzPts val="2800"/>
              <a:buFont typeface="Open Sans"/>
              <a:buAutoNum type="arabicPeriod"/>
            </a:pPr>
            <a:r>
              <a:rPr b="1" i="0" lang="en-US" sz="2800" u="none" cap="none" strike="noStrike">
                <a:solidFill>
                  <a:srgbClr val="000000"/>
                </a:solidFill>
                <a:latin typeface="Open Sans"/>
                <a:ea typeface="Open Sans"/>
                <a:cs typeface="Open Sans"/>
                <a:sym typeface="Open Sans"/>
              </a:rPr>
              <a:t>Encounters with employers and employees</a:t>
            </a:r>
            <a:endParaRPr b="0" i="0" sz="2800" u="none" cap="none" strike="noStrike">
              <a:solidFill>
                <a:srgbClr val="000000"/>
              </a:solidFill>
              <a:latin typeface="Arial"/>
              <a:ea typeface="Arial"/>
              <a:cs typeface="Arial"/>
              <a:sym typeface="Arial"/>
            </a:endParaRPr>
          </a:p>
          <a:p>
            <a:pPr indent="-308989" lvl="1" marL="636903" marR="0" rtl="0" algn="l">
              <a:lnSpc>
                <a:spcPct val="140013"/>
              </a:lnSpc>
              <a:spcBef>
                <a:spcPts val="0"/>
              </a:spcBef>
              <a:spcAft>
                <a:spcPts val="0"/>
              </a:spcAft>
              <a:buClr>
                <a:srgbClr val="000000"/>
              </a:buClr>
              <a:buSzPts val="2800"/>
              <a:buFont typeface="Open Sans Light"/>
              <a:buAutoNum type="arabicPeriod"/>
            </a:pPr>
            <a:r>
              <a:rPr b="0" i="0" lang="en-US" sz="2800" u="none" cap="none" strike="noStrike">
                <a:solidFill>
                  <a:srgbClr val="000000"/>
                </a:solidFill>
                <a:latin typeface="Open Sans Light"/>
                <a:ea typeface="Open Sans Light"/>
                <a:cs typeface="Open Sans Light"/>
                <a:sym typeface="Open Sans Light"/>
              </a:rPr>
              <a:t>Encounters with further and higher education</a:t>
            </a:r>
            <a:endParaRPr b="0" i="0" sz="2800" u="none" cap="none" strike="noStrike">
              <a:solidFill>
                <a:srgbClr val="000000"/>
              </a:solidFill>
              <a:latin typeface="Arial"/>
              <a:ea typeface="Arial"/>
              <a:cs typeface="Arial"/>
              <a:sym typeface="Arial"/>
            </a:endParaRPr>
          </a:p>
          <a:p>
            <a:pPr indent="-308989" lvl="1" marL="636903" marR="0" rtl="0" algn="l">
              <a:lnSpc>
                <a:spcPct val="140013"/>
              </a:lnSpc>
              <a:spcBef>
                <a:spcPts val="0"/>
              </a:spcBef>
              <a:spcAft>
                <a:spcPts val="0"/>
              </a:spcAft>
              <a:buClr>
                <a:srgbClr val="000000"/>
              </a:buClr>
              <a:buSzPts val="2800"/>
              <a:buFont typeface="Open Sans"/>
              <a:buAutoNum type="arabicPeriod"/>
            </a:pPr>
            <a:r>
              <a:rPr b="1" i="0" lang="en-US" sz="2800" u="none" cap="none" strike="noStrike">
                <a:solidFill>
                  <a:srgbClr val="000000"/>
                </a:solidFill>
                <a:latin typeface="Open Sans"/>
                <a:ea typeface="Open Sans"/>
                <a:cs typeface="Open Sans"/>
                <a:sym typeface="Open Sans"/>
              </a:rPr>
              <a:t>Experiences of workplaces</a:t>
            </a:r>
            <a:endParaRPr b="0" i="0" sz="2800" u="none" cap="none" strike="noStrike">
              <a:solidFill>
                <a:srgbClr val="000000"/>
              </a:solidFill>
              <a:latin typeface="Arial"/>
              <a:ea typeface="Arial"/>
              <a:cs typeface="Arial"/>
              <a:sym typeface="Arial"/>
            </a:endParaRPr>
          </a:p>
          <a:p>
            <a:pPr indent="-308989" lvl="1" marL="636903" marR="0" rtl="0" algn="l">
              <a:lnSpc>
                <a:spcPct val="140013"/>
              </a:lnSpc>
              <a:spcBef>
                <a:spcPts val="0"/>
              </a:spcBef>
              <a:spcAft>
                <a:spcPts val="0"/>
              </a:spcAft>
              <a:buClr>
                <a:srgbClr val="000000"/>
              </a:buClr>
              <a:buSzPts val="2800"/>
              <a:buFont typeface="Open Sans Light"/>
              <a:buAutoNum type="arabicPeriod"/>
            </a:pPr>
            <a:r>
              <a:rPr b="0" i="0" lang="en-US" sz="2800" u="none" cap="none" strike="noStrike">
                <a:solidFill>
                  <a:srgbClr val="000000"/>
                </a:solidFill>
                <a:latin typeface="Open Sans Light"/>
                <a:ea typeface="Open Sans Light"/>
                <a:cs typeface="Open Sans Light"/>
                <a:sym typeface="Open Sans Light"/>
              </a:rPr>
              <a:t>Personal guidance</a:t>
            </a:r>
            <a:endParaRPr b="0" i="0" sz="2800" u="none" cap="none" strike="noStrike">
              <a:solidFill>
                <a:srgbClr val="000000"/>
              </a:solidFill>
              <a:latin typeface="Arial"/>
              <a:ea typeface="Arial"/>
              <a:cs typeface="Arial"/>
              <a:sym typeface="Arial"/>
            </a:endParaRPr>
          </a:p>
        </p:txBody>
      </p:sp>
      <p:sp>
        <p:nvSpPr>
          <p:cNvPr id="198" name="Google Shape;198;p7"/>
          <p:cNvSpPr txBox="1"/>
          <p:nvPr/>
        </p:nvSpPr>
        <p:spPr>
          <a:xfrm>
            <a:off x="775113" y="1410731"/>
            <a:ext cx="18526800" cy="2164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700"/>
              <a:buFont typeface="Arial"/>
              <a:buNone/>
            </a:pPr>
            <a:r>
              <a:rPr b="0" i="0" lang="en-US" sz="3700" u="none" cap="none" strike="noStrike">
                <a:solidFill>
                  <a:srgbClr val="000000"/>
                </a:solidFill>
                <a:latin typeface="Open Sans Medium"/>
                <a:ea typeface="Open Sans Medium"/>
                <a:cs typeface="Open Sans Medium"/>
                <a:sym typeface="Open Sans Medium"/>
              </a:rPr>
              <a:t>FREE CAREERS EXPERIENCE: </a:t>
            </a:r>
            <a:endParaRPr b="0" i="0" sz="900" u="none" cap="none" strike="noStrike">
              <a:solidFill>
                <a:srgbClr val="000000"/>
              </a:solidFill>
              <a:latin typeface="Open Sans Medium"/>
              <a:ea typeface="Open Sans Medium"/>
              <a:cs typeface="Open Sans Medium"/>
              <a:sym typeface="Open Sans Medium"/>
            </a:endParaRPr>
          </a:p>
          <a:p>
            <a:pPr indent="0" lvl="0" marL="0" marR="0" rtl="0" algn="l">
              <a:lnSpc>
                <a:spcPct val="140000"/>
              </a:lnSpc>
              <a:spcBef>
                <a:spcPts val="0"/>
              </a:spcBef>
              <a:spcAft>
                <a:spcPts val="0"/>
              </a:spcAft>
              <a:buClr>
                <a:srgbClr val="000000"/>
              </a:buClr>
              <a:buSzPts val="3700"/>
              <a:buFont typeface="Arial"/>
              <a:buNone/>
            </a:pPr>
            <a:r>
              <a:rPr b="0" i="0" lang="en-US" sz="3700" u="none" cap="none" strike="noStrike">
                <a:solidFill>
                  <a:srgbClr val="000000"/>
                </a:solidFill>
                <a:latin typeface="Open Sans Medium"/>
                <a:ea typeface="Open Sans Medium"/>
                <a:cs typeface="Open Sans Medium"/>
                <a:sym typeface="Open Sans Medium"/>
              </a:rPr>
              <a:t>ACHIEVING THE </a:t>
            </a:r>
            <a:endParaRPr b="0" i="0" sz="900" u="none" cap="none" strike="noStrike">
              <a:solidFill>
                <a:srgbClr val="000000"/>
              </a:solidFill>
              <a:latin typeface="Open Sans Medium"/>
              <a:ea typeface="Open Sans Medium"/>
              <a:cs typeface="Open Sans Medium"/>
              <a:sym typeface="Open Sans Medium"/>
            </a:endParaRPr>
          </a:p>
          <a:p>
            <a:pPr indent="0" lvl="0" marL="0" marR="0" rtl="0" algn="l">
              <a:lnSpc>
                <a:spcPct val="140000"/>
              </a:lnSpc>
              <a:spcBef>
                <a:spcPts val="0"/>
              </a:spcBef>
              <a:spcAft>
                <a:spcPts val="0"/>
              </a:spcAft>
              <a:buClr>
                <a:srgbClr val="000000"/>
              </a:buClr>
              <a:buSzPts val="3700"/>
              <a:buFont typeface="Arial"/>
              <a:buNone/>
            </a:pPr>
            <a:r>
              <a:rPr lang="en-US" sz="3700">
                <a:latin typeface="Open Sans Medium"/>
                <a:ea typeface="Open Sans Medium"/>
                <a:cs typeface="Open Sans Medium"/>
                <a:sym typeface="Open Sans Medium"/>
              </a:rPr>
              <a:t>GATSBY</a:t>
            </a:r>
            <a:r>
              <a:rPr b="0" i="0" lang="en-US" sz="3700" u="none" cap="none" strike="noStrike">
                <a:solidFill>
                  <a:srgbClr val="000000"/>
                </a:solidFill>
                <a:latin typeface="Open Sans Medium"/>
                <a:ea typeface="Open Sans Medium"/>
                <a:cs typeface="Open Sans Medium"/>
                <a:sym typeface="Open Sans Medium"/>
              </a:rPr>
              <a:t> BENCHMARKS</a:t>
            </a:r>
            <a:endParaRPr b="0" i="0" sz="900" u="none" cap="none" strike="noStrike">
              <a:solidFill>
                <a:srgbClr val="000000"/>
              </a:solidFill>
              <a:latin typeface="Open Sans Medium"/>
              <a:ea typeface="Open Sans Medium"/>
              <a:cs typeface="Open Sans Medium"/>
              <a:sym typeface="Open Sans Medium"/>
            </a:endParaRPr>
          </a:p>
        </p:txBody>
      </p:sp>
      <p:sp>
        <p:nvSpPr>
          <p:cNvPr id="199" name="Google Shape;199;p7"/>
          <p:cNvSpPr/>
          <p:nvPr/>
        </p:nvSpPr>
        <p:spPr>
          <a:xfrm>
            <a:off x="10806056" y="889938"/>
            <a:ext cx="7964549" cy="9088181"/>
          </a:xfrm>
          <a:custGeom>
            <a:rect b="b" l="l" r="r" t="t"/>
            <a:pathLst>
              <a:path extrusionOk="0" h="9088181" w="7964549">
                <a:moveTo>
                  <a:pt x="0" y="0"/>
                </a:moveTo>
                <a:lnTo>
                  <a:pt x="7964549" y="0"/>
                </a:lnTo>
                <a:lnTo>
                  <a:pt x="7964549" y="9088182"/>
                </a:lnTo>
                <a:lnTo>
                  <a:pt x="0" y="9088182"/>
                </a:lnTo>
                <a:lnTo>
                  <a:pt x="0" y="0"/>
                </a:lnTo>
                <a:close/>
              </a:path>
            </a:pathLst>
          </a:custGeom>
          <a:blipFill rotWithShape="1">
            <a:blip r:embed="rId3">
              <a:alphaModFix/>
            </a:blip>
            <a:stretch>
              <a:fillRect b="-31533"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p:nvPr/>
        </p:nvSpPr>
        <p:spPr>
          <a:xfrm>
            <a:off x="0" y="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365127" y="997812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14263006" y="1282199"/>
            <a:ext cx="3599007" cy="3470776"/>
          </a:xfrm>
          <a:custGeom>
            <a:rect b="b" l="l" r="r" t="t"/>
            <a:pathLst>
              <a:path extrusionOk="0" h="3470776" w="3599007">
                <a:moveTo>
                  <a:pt x="0" y="0"/>
                </a:moveTo>
                <a:lnTo>
                  <a:pt x="3599007" y="0"/>
                </a:lnTo>
                <a:lnTo>
                  <a:pt x="3599007" y="3470776"/>
                </a:lnTo>
                <a:lnTo>
                  <a:pt x="0" y="3470776"/>
                </a:lnTo>
                <a:lnTo>
                  <a:pt x="0" y="0"/>
                </a:lnTo>
                <a:close/>
              </a:path>
            </a:pathLst>
          </a:custGeom>
          <a:blipFill rotWithShape="1">
            <a:blip r:embed="rId3">
              <a:alphaModFix/>
            </a:blip>
            <a:stretch>
              <a:fillRect b="0" l="0" r="0" t="0"/>
            </a:stretch>
          </a:blipFill>
          <a:ln>
            <a:noFill/>
          </a:ln>
        </p:spPr>
      </p:sp>
      <p:sp>
        <p:nvSpPr>
          <p:cNvPr id="211" name="Google Shape;211;p8"/>
          <p:cNvSpPr/>
          <p:nvPr/>
        </p:nvSpPr>
        <p:spPr>
          <a:xfrm>
            <a:off x="9682910" y="1443105"/>
            <a:ext cx="6272170" cy="7400791"/>
          </a:xfrm>
          <a:custGeom>
            <a:rect b="b" l="l" r="r" t="t"/>
            <a:pathLst>
              <a:path extrusionOk="0" h="7400791" w="6272170">
                <a:moveTo>
                  <a:pt x="0" y="0"/>
                </a:moveTo>
                <a:lnTo>
                  <a:pt x="6272170" y="0"/>
                </a:lnTo>
                <a:lnTo>
                  <a:pt x="6272170" y="7400790"/>
                </a:lnTo>
                <a:lnTo>
                  <a:pt x="0" y="7400790"/>
                </a:lnTo>
                <a:lnTo>
                  <a:pt x="0" y="0"/>
                </a:lnTo>
                <a:close/>
              </a:path>
            </a:pathLst>
          </a:custGeom>
          <a:blipFill rotWithShape="1">
            <a:blip r:embed="rId4">
              <a:alphaModFix/>
            </a:blip>
            <a:stretch>
              <a:fillRect b="0" l="0" r="0" t="0"/>
            </a:stretch>
          </a:blipFill>
          <a:ln>
            <a:noFill/>
          </a:ln>
        </p:spPr>
      </p:sp>
      <p:sp>
        <p:nvSpPr>
          <p:cNvPr id="212" name="Google Shape;212;p8"/>
          <p:cNvSpPr/>
          <p:nvPr/>
        </p:nvSpPr>
        <p:spPr>
          <a:xfrm>
            <a:off x="13544733" y="5374225"/>
            <a:ext cx="306956" cy="541522"/>
          </a:xfrm>
          <a:custGeom>
            <a:rect b="b" l="l" r="r" t="t"/>
            <a:pathLst>
              <a:path extrusionOk="0" h="541522" w="306956">
                <a:moveTo>
                  <a:pt x="0" y="0"/>
                </a:moveTo>
                <a:lnTo>
                  <a:pt x="306956" y="0"/>
                </a:lnTo>
                <a:lnTo>
                  <a:pt x="306956" y="541522"/>
                </a:lnTo>
                <a:lnTo>
                  <a:pt x="0" y="541522"/>
                </a:lnTo>
                <a:lnTo>
                  <a:pt x="0" y="0"/>
                </a:lnTo>
                <a:close/>
              </a:path>
            </a:pathLst>
          </a:custGeom>
          <a:blipFill rotWithShape="1">
            <a:blip r:embed="rId5">
              <a:alphaModFix/>
            </a:blip>
            <a:stretch>
              <a:fillRect b="0" l="0" r="0" t="0"/>
            </a:stretch>
          </a:blipFill>
          <a:ln>
            <a:noFill/>
          </a:ln>
        </p:spPr>
      </p:sp>
      <p:sp>
        <p:nvSpPr>
          <p:cNvPr id="213" name="Google Shape;213;p8"/>
          <p:cNvSpPr/>
          <p:nvPr/>
        </p:nvSpPr>
        <p:spPr>
          <a:xfrm>
            <a:off x="14492842" y="6052650"/>
            <a:ext cx="306956" cy="541522"/>
          </a:xfrm>
          <a:custGeom>
            <a:rect b="b" l="l" r="r" t="t"/>
            <a:pathLst>
              <a:path extrusionOk="0" h="541522" w="306956">
                <a:moveTo>
                  <a:pt x="0" y="0"/>
                </a:moveTo>
                <a:lnTo>
                  <a:pt x="306956" y="0"/>
                </a:lnTo>
                <a:lnTo>
                  <a:pt x="306956" y="541523"/>
                </a:lnTo>
                <a:lnTo>
                  <a:pt x="0" y="541523"/>
                </a:lnTo>
                <a:lnTo>
                  <a:pt x="0" y="0"/>
                </a:lnTo>
                <a:close/>
              </a:path>
            </a:pathLst>
          </a:custGeom>
          <a:blipFill rotWithShape="1">
            <a:blip r:embed="rId5">
              <a:alphaModFix/>
            </a:blip>
            <a:stretch>
              <a:fillRect b="0" l="0" r="0" t="0"/>
            </a:stretch>
          </a:blipFill>
          <a:ln>
            <a:noFill/>
          </a:ln>
        </p:spPr>
      </p:sp>
      <p:sp>
        <p:nvSpPr>
          <p:cNvPr id="214" name="Google Shape;214;p8"/>
          <p:cNvSpPr/>
          <p:nvPr/>
        </p:nvSpPr>
        <p:spPr>
          <a:xfrm>
            <a:off x="15400038" y="6507860"/>
            <a:ext cx="306956" cy="541522"/>
          </a:xfrm>
          <a:custGeom>
            <a:rect b="b" l="l" r="r" t="t"/>
            <a:pathLst>
              <a:path extrusionOk="0" h="541522" w="306956">
                <a:moveTo>
                  <a:pt x="0" y="0"/>
                </a:moveTo>
                <a:lnTo>
                  <a:pt x="306956" y="0"/>
                </a:lnTo>
                <a:lnTo>
                  <a:pt x="306956" y="541522"/>
                </a:lnTo>
                <a:lnTo>
                  <a:pt x="0" y="541522"/>
                </a:lnTo>
                <a:lnTo>
                  <a:pt x="0" y="0"/>
                </a:lnTo>
                <a:close/>
              </a:path>
            </a:pathLst>
          </a:custGeom>
          <a:blipFill rotWithShape="1">
            <a:blip r:embed="rId5">
              <a:alphaModFix/>
            </a:blip>
            <a:stretch>
              <a:fillRect b="0" l="0" r="0" t="0"/>
            </a:stretch>
          </a:blipFill>
          <a:ln>
            <a:noFill/>
          </a:ln>
        </p:spPr>
      </p:sp>
      <p:sp>
        <p:nvSpPr>
          <p:cNvPr id="215" name="Google Shape;215;p8"/>
          <p:cNvSpPr/>
          <p:nvPr/>
        </p:nvSpPr>
        <p:spPr>
          <a:xfrm>
            <a:off x="13956050" y="6323412"/>
            <a:ext cx="306956" cy="541522"/>
          </a:xfrm>
          <a:custGeom>
            <a:rect b="b" l="l" r="r" t="t"/>
            <a:pathLst>
              <a:path extrusionOk="0" h="541522" w="306956">
                <a:moveTo>
                  <a:pt x="0" y="0"/>
                </a:moveTo>
                <a:lnTo>
                  <a:pt x="306956" y="0"/>
                </a:lnTo>
                <a:lnTo>
                  <a:pt x="306956" y="541522"/>
                </a:lnTo>
                <a:lnTo>
                  <a:pt x="0" y="541522"/>
                </a:lnTo>
                <a:lnTo>
                  <a:pt x="0" y="0"/>
                </a:lnTo>
                <a:close/>
              </a:path>
            </a:pathLst>
          </a:custGeom>
          <a:blipFill rotWithShape="1">
            <a:blip r:embed="rId5">
              <a:alphaModFix/>
            </a:blip>
            <a:stretch>
              <a:fillRect b="0" l="0" r="0" t="0"/>
            </a:stretch>
          </a:blipFill>
          <a:ln>
            <a:noFill/>
          </a:ln>
        </p:spPr>
      </p:sp>
      <p:sp>
        <p:nvSpPr>
          <p:cNvPr id="216" name="Google Shape;216;p8"/>
          <p:cNvSpPr/>
          <p:nvPr/>
        </p:nvSpPr>
        <p:spPr>
          <a:xfrm>
            <a:off x="14646320" y="6982707"/>
            <a:ext cx="306956" cy="541522"/>
          </a:xfrm>
          <a:custGeom>
            <a:rect b="b" l="l" r="r" t="t"/>
            <a:pathLst>
              <a:path extrusionOk="0" h="541522" w="306956">
                <a:moveTo>
                  <a:pt x="0" y="0"/>
                </a:moveTo>
                <a:lnTo>
                  <a:pt x="306956" y="0"/>
                </a:lnTo>
                <a:lnTo>
                  <a:pt x="306956" y="541523"/>
                </a:lnTo>
                <a:lnTo>
                  <a:pt x="0" y="541523"/>
                </a:lnTo>
                <a:lnTo>
                  <a:pt x="0" y="0"/>
                </a:lnTo>
                <a:close/>
              </a:path>
            </a:pathLst>
          </a:custGeom>
          <a:blipFill rotWithShape="1">
            <a:blip r:embed="rId5">
              <a:alphaModFix/>
            </a:blip>
            <a:stretch>
              <a:fillRect b="0" l="0" r="0" t="0"/>
            </a:stretch>
          </a:blipFill>
          <a:ln>
            <a:noFill/>
          </a:ln>
        </p:spPr>
      </p:sp>
      <p:sp>
        <p:nvSpPr>
          <p:cNvPr id="217" name="Google Shape;217;p8"/>
          <p:cNvSpPr/>
          <p:nvPr/>
        </p:nvSpPr>
        <p:spPr>
          <a:xfrm>
            <a:off x="14560595" y="5143500"/>
            <a:ext cx="306956" cy="541522"/>
          </a:xfrm>
          <a:custGeom>
            <a:rect b="b" l="l" r="r" t="t"/>
            <a:pathLst>
              <a:path extrusionOk="0" h="541522" w="306956">
                <a:moveTo>
                  <a:pt x="0" y="0"/>
                </a:moveTo>
                <a:lnTo>
                  <a:pt x="306956" y="0"/>
                </a:lnTo>
                <a:lnTo>
                  <a:pt x="306956" y="541522"/>
                </a:lnTo>
                <a:lnTo>
                  <a:pt x="0" y="541522"/>
                </a:lnTo>
                <a:lnTo>
                  <a:pt x="0" y="0"/>
                </a:lnTo>
                <a:close/>
              </a:path>
            </a:pathLst>
          </a:custGeom>
          <a:blipFill rotWithShape="1">
            <a:blip r:embed="rId5">
              <a:alphaModFix/>
            </a:blip>
            <a:stretch>
              <a:fillRect b="0" l="0" r="0" t="0"/>
            </a:stretch>
          </a:blipFill>
          <a:ln>
            <a:noFill/>
          </a:ln>
        </p:spPr>
      </p:sp>
      <p:sp>
        <p:nvSpPr>
          <p:cNvPr id="218" name="Google Shape;218;p8"/>
          <p:cNvSpPr txBox="1"/>
          <p:nvPr/>
        </p:nvSpPr>
        <p:spPr>
          <a:xfrm>
            <a:off x="775113" y="4435839"/>
            <a:ext cx="4296000" cy="53997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Clr>
                <a:srgbClr val="000000"/>
              </a:buClr>
              <a:buSzPts val="2949"/>
              <a:buFont typeface="Arial"/>
              <a:buNone/>
            </a:pPr>
            <a:r>
              <a:rPr b="1" i="0" lang="en-US" sz="2949" u="none" cap="none" strike="noStrike">
                <a:solidFill>
                  <a:srgbClr val="000000"/>
                </a:solidFill>
                <a:latin typeface="Open Sans"/>
                <a:ea typeface="Open Sans"/>
                <a:cs typeface="Open Sans"/>
                <a:sym typeface="Open Sans"/>
              </a:rPr>
              <a:t>OUR KEY HUB REGIONS</a:t>
            </a:r>
            <a:endParaRPr b="0" i="0" sz="14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North West </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Yorks/Humber</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North East</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East Midlands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West Midlands</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London/South East</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East of England </a:t>
            </a:r>
            <a:endParaRPr b="0" i="0" sz="2500" u="none" cap="none" strike="noStrike">
              <a:solidFill>
                <a:srgbClr val="000000"/>
              </a:solidFill>
              <a:latin typeface="Arial"/>
              <a:ea typeface="Arial"/>
              <a:cs typeface="Arial"/>
              <a:sym typeface="Arial"/>
            </a:endParaRPr>
          </a:p>
          <a:p>
            <a:pPr indent="-289939" lvl="1" marL="636903" marR="0" rtl="0" algn="l">
              <a:lnSpc>
                <a:spcPct val="140013"/>
              </a:lnSpc>
              <a:spcBef>
                <a:spcPts val="0"/>
              </a:spcBef>
              <a:spcAft>
                <a:spcPts val="0"/>
              </a:spcAft>
              <a:buClr>
                <a:srgbClr val="000000"/>
              </a:buClr>
              <a:buSzPts val="2500"/>
              <a:buFont typeface="Arial"/>
              <a:buChar char="•"/>
            </a:pPr>
            <a:r>
              <a:rPr b="0" i="0" lang="en-US" sz="2500" u="none" cap="none" strike="noStrike">
                <a:solidFill>
                  <a:srgbClr val="000000"/>
                </a:solidFill>
                <a:latin typeface="Open Sans Light"/>
                <a:ea typeface="Open Sans Light"/>
                <a:cs typeface="Open Sans Light"/>
                <a:sym typeface="Open Sans Light"/>
              </a:rPr>
              <a:t>South Wales</a:t>
            </a:r>
            <a:endParaRPr b="0" i="0" sz="2500" u="none" cap="none" strike="noStrike">
              <a:solidFill>
                <a:srgbClr val="000000"/>
              </a:solidFill>
              <a:latin typeface="Arial"/>
              <a:ea typeface="Arial"/>
              <a:cs typeface="Arial"/>
              <a:sym typeface="Arial"/>
            </a:endParaRPr>
          </a:p>
          <a:p>
            <a:pPr indent="0" lvl="0" marL="0" marR="0" rtl="0" algn="l">
              <a:lnSpc>
                <a:spcPct val="140013"/>
              </a:lnSpc>
              <a:spcBef>
                <a:spcPts val="0"/>
              </a:spcBef>
              <a:spcAft>
                <a:spcPts val="0"/>
              </a:spcAft>
              <a:buClr>
                <a:srgbClr val="000000"/>
              </a:buClr>
              <a:buSzPts val="2949"/>
              <a:buFont typeface="Arial"/>
              <a:buNone/>
            </a:pPr>
            <a:r>
              <a:t/>
            </a:r>
            <a:endParaRPr b="0" i="0" sz="2949" u="none" cap="none" strike="noStrike">
              <a:solidFill>
                <a:srgbClr val="000000"/>
              </a:solidFill>
              <a:latin typeface="Open Sans Light"/>
              <a:ea typeface="Open Sans Light"/>
              <a:cs typeface="Open Sans Light"/>
              <a:sym typeface="Open Sans Light"/>
            </a:endParaRPr>
          </a:p>
        </p:txBody>
      </p:sp>
      <p:sp>
        <p:nvSpPr>
          <p:cNvPr id="219" name="Google Shape;219;p8"/>
          <p:cNvSpPr txBox="1"/>
          <p:nvPr/>
        </p:nvSpPr>
        <p:spPr>
          <a:xfrm>
            <a:off x="775113" y="1410731"/>
            <a:ext cx="8610300" cy="2456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200"/>
              <a:buFont typeface="Arial"/>
              <a:buNone/>
            </a:pPr>
            <a:r>
              <a:rPr b="1" i="0" lang="en-US" sz="4200" u="none" cap="none" strike="noStrike">
                <a:solidFill>
                  <a:srgbClr val="E51B24"/>
                </a:solidFill>
                <a:latin typeface="League Spartan"/>
                <a:ea typeface="League Spartan"/>
                <a:cs typeface="League Spartan"/>
                <a:sym typeface="League Spartan"/>
              </a:rPr>
              <a:t>NATIONAL</a:t>
            </a:r>
            <a:r>
              <a:rPr b="1" i="0" lang="en-US" sz="4200" u="none" cap="none" strike="noStrike">
                <a:solidFill>
                  <a:srgbClr val="000000"/>
                </a:solidFill>
                <a:latin typeface="League Spartan"/>
                <a:ea typeface="League Spartan"/>
                <a:cs typeface="League Spartan"/>
                <a:sym typeface="League Spartan"/>
              </a:rPr>
              <a:t> REACH. </a:t>
            </a:r>
            <a:endParaRPr b="1"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200"/>
              <a:buFont typeface="Arial"/>
              <a:buNone/>
            </a:pPr>
            <a:r>
              <a:rPr b="1" i="0" lang="en-US" sz="4200" u="none" cap="none" strike="noStrike">
                <a:solidFill>
                  <a:srgbClr val="E51B24"/>
                </a:solidFill>
                <a:latin typeface="League Spartan"/>
                <a:ea typeface="League Spartan"/>
                <a:cs typeface="League Spartan"/>
                <a:sym typeface="League Spartan"/>
              </a:rPr>
              <a:t>REGIONAL</a:t>
            </a:r>
            <a:r>
              <a:rPr b="1" i="0" lang="en-US" sz="4200" u="none" cap="none" strike="noStrike">
                <a:solidFill>
                  <a:srgbClr val="000000"/>
                </a:solidFill>
                <a:latin typeface="League Spartan"/>
                <a:ea typeface="League Spartan"/>
                <a:cs typeface="League Spartan"/>
                <a:sym typeface="League Spartan"/>
              </a:rPr>
              <a:t> APPROACH. </a:t>
            </a:r>
            <a:endParaRPr b="1"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200"/>
              <a:buFont typeface="Arial"/>
              <a:buNone/>
            </a:pPr>
            <a:r>
              <a:rPr b="1" i="0" lang="en-US" sz="4200" u="none" cap="none" strike="noStrike">
                <a:solidFill>
                  <a:srgbClr val="E51B24"/>
                </a:solidFill>
                <a:latin typeface="League Spartan"/>
                <a:ea typeface="League Spartan"/>
                <a:cs typeface="League Spartan"/>
                <a:sym typeface="League Spartan"/>
              </a:rPr>
              <a:t>LOCAL</a:t>
            </a:r>
            <a:r>
              <a:rPr b="1" i="0" lang="en-US" sz="4200" u="none" cap="none" strike="noStrike">
                <a:solidFill>
                  <a:srgbClr val="000000"/>
                </a:solidFill>
                <a:latin typeface="League Spartan"/>
                <a:ea typeface="League Spartan"/>
                <a:cs typeface="League Spartan"/>
                <a:sym typeface="League Spartan"/>
              </a:rPr>
              <a:t> IMPACT.</a:t>
            </a:r>
            <a:endParaRPr b="1" i="0" sz="1400" u="none" cap="none" strike="noStrike">
              <a:solidFill>
                <a:srgbClr val="000000"/>
              </a:solidFill>
              <a:latin typeface="Arial"/>
              <a:ea typeface="Arial"/>
              <a:cs typeface="Arial"/>
              <a:sym typeface="Arial"/>
            </a:endParaRPr>
          </a:p>
        </p:txBody>
      </p:sp>
      <p:sp>
        <p:nvSpPr>
          <p:cNvPr id="220" name="Google Shape;220;p8"/>
          <p:cNvSpPr/>
          <p:nvPr/>
        </p:nvSpPr>
        <p:spPr>
          <a:xfrm>
            <a:off x="12998186" y="6864934"/>
            <a:ext cx="306956" cy="541522"/>
          </a:xfrm>
          <a:custGeom>
            <a:rect b="b" l="l" r="r" t="t"/>
            <a:pathLst>
              <a:path extrusionOk="0" h="541522" w="306956">
                <a:moveTo>
                  <a:pt x="0" y="0"/>
                </a:moveTo>
                <a:lnTo>
                  <a:pt x="306956" y="0"/>
                </a:lnTo>
                <a:lnTo>
                  <a:pt x="306956" y="541523"/>
                </a:lnTo>
                <a:lnTo>
                  <a:pt x="0" y="541523"/>
                </a:lnTo>
                <a:lnTo>
                  <a:pt x="0" y="0"/>
                </a:lnTo>
                <a:close/>
              </a:path>
            </a:pathLst>
          </a:custGeom>
          <a:blipFill rotWithShape="1">
            <a:blip r:embed="rId5">
              <a:alphaModFix/>
            </a:blip>
            <a:stretch>
              <a:fillRect b="0" l="0" r="0" t="0"/>
            </a:stretch>
          </a:blipFill>
          <a:ln>
            <a:noFill/>
          </a:ln>
        </p:spPr>
      </p:sp>
      <p:sp>
        <p:nvSpPr>
          <p:cNvPr id="221" name="Google Shape;221;p8"/>
          <p:cNvSpPr/>
          <p:nvPr/>
        </p:nvSpPr>
        <p:spPr>
          <a:xfrm>
            <a:off x="14109528" y="4752975"/>
            <a:ext cx="306956" cy="541522"/>
          </a:xfrm>
          <a:custGeom>
            <a:rect b="b" l="l" r="r" t="t"/>
            <a:pathLst>
              <a:path extrusionOk="0" h="541522" w="306956">
                <a:moveTo>
                  <a:pt x="0" y="0"/>
                </a:moveTo>
                <a:lnTo>
                  <a:pt x="306956" y="0"/>
                </a:lnTo>
                <a:lnTo>
                  <a:pt x="306956" y="541522"/>
                </a:lnTo>
                <a:lnTo>
                  <a:pt x="0" y="54152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p:nvPr/>
        </p:nvSpPr>
        <p:spPr>
          <a:xfrm>
            <a:off x="2039669" y="2704326"/>
            <a:ext cx="3811178" cy="2286281"/>
          </a:xfrm>
          <a:custGeom>
            <a:rect b="b" l="l" r="r" t="t"/>
            <a:pathLst>
              <a:path extrusionOk="0" h="1193879" w="1990168">
                <a:moveTo>
                  <a:pt x="1865708" y="1193879"/>
                </a:moveTo>
                <a:lnTo>
                  <a:pt x="124460" y="1193879"/>
                </a:lnTo>
                <a:cubicBezTo>
                  <a:pt x="55880" y="1193879"/>
                  <a:pt x="0" y="1137999"/>
                  <a:pt x="0" y="1069419"/>
                </a:cubicBezTo>
                <a:lnTo>
                  <a:pt x="0" y="124460"/>
                </a:lnTo>
                <a:cubicBezTo>
                  <a:pt x="0" y="55880"/>
                  <a:pt x="55880" y="0"/>
                  <a:pt x="124460" y="0"/>
                </a:cubicBezTo>
                <a:lnTo>
                  <a:pt x="1865708" y="0"/>
                </a:lnTo>
                <a:cubicBezTo>
                  <a:pt x="1934288" y="0"/>
                  <a:pt x="1990168" y="55880"/>
                  <a:pt x="1990168" y="124460"/>
                </a:cubicBezTo>
                <a:lnTo>
                  <a:pt x="1990168" y="1069419"/>
                </a:lnTo>
                <a:cubicBezTo>
                  <a:pt x="1990168" y="1137999"/>
                  <a:pt x="1934288" y="1193879"/>
                  <a:pt x="1865708" y="1193879"/>
                </a:cubicBezTo>
                <a:close/>
              </a:path>
            </a:pathLst>
          </a:custGeom>
          <a:solidFill>
            <a:srgbClr val="FF40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a:off x="488917" y="2704326"/>
            <a:ext cx="1375813" cy="2286281"/>
          </a:xfrm>
          <a:custGeom>
            <a:rect b="b" l="l" r="r" t="t"/>
            <a:pathLst>
              <a:path extrusionOk="0" h="1152195" w="693355">
                <a:moveTo>
                  <a:pt x="568895" y="1152195"/>
                </a:moveTo>
                <a:lnTo>
                  <a:pt x="124460" y="1152195"/>
                </a:lnTo>
                <a:cubicBezTo>
                  <a:pt x="55880" y="1152195"/>
                  <a:pt x="0" y="1096315"/>
                  <a:pt x="0" y="1027735"/>
                </a:cubicBezTo>
                <a:lnTo>
                  <a:pt x="0" y="124460"/>
                </a:lnTo>
                <a:cubicBezTo>
                  <a:pt x="0" y="55880"/>
                  <a:pt x="55880" y="0"/>
                  <a:pt x="124460" y="0"/>
                </a:cubicBezTo>
                <a:lnTo>
                  <a:pt x="568895" y="0"/>
                </a:lnTo>
                <a:cubicBezTo>
                  <a:pt x="637475" y="0"/>
                  <a:pt x="693355" y="55880"/>
                  <a:pt x="693355" y="124460"/>
                </a:cubicBezTo>
                <a:lnTo>
                  <a:pt x="693355" y="1027735"/>
                </a:lnTo>
                <a:cubicBezTo>
                  <a:pt x="693355" y="1096315"/>
                  <a:pt x="637475" y="1152195"/>
                  <a:pt x="568895" y="1152195"/>
                </a:cubicBezTo>
                <a:close/>
              </a:path>
            </a:pathLst>
          </a:custGeom>
          <a:solidFill>
            <a:srgbClr val="FF40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8013787" y="2704326"/>
            <a:ext cx="3811178" cy="2286281"/>
          </a:xfrm>
          <a:custGeom>
            <a:rect b="b" l="l" r="r" t="t"/>
            <a:pathLst>
              <a:path extrusionOk="0" h="1193879" w="1990168">
                <a:moveTo>
                  <a:pt x="1865708" y="1193879"/>
                </a:moveTo>
                <a:lnTo>
                  <a:pt x="124460" y="1193879"/>
                </a:lnTo>
                <a:cubicBezTo>
                  <a:pt x="55880" y="1193879"/>
                  <a:pt x="0" y="1137999"/>
                  <a:pt x="0" y="1069419"/>
                </a:cubicBezTo>
                <a:lnTo>
                  <a:pt x="0" y="124460"/>
                </a:lnTo>
                <a:cubicBezTo>
                  <a:pt x="0" y="55880"/>
                  <a:pt x="55880" y="0"/>
                  <a:pt x="124460" y="0"/>
                </a:cubicBezTo>
                <a:lnTo>
                  <a:pt x="1865708" y="0"/>
                </a:lnTo>
                <a:cubicBezTo>
                  <a:pt x="1934288" y="0"/>
                  <a:pt x="1990168" y="55880"/>
                  <a:pt x="1990168" y="124460"/>
                </a:cubicBezTo>
                <a:lnTo>
                  <a:pt x="1990168" y="1069419"/>
                </a:lnTo>
                <a:cubicBezTo>
                  <a:pt x="1990168" y="1137999"/>
                  <a:pt x="1934288" y="1193879"/>
                  <a:pt x="1865708" y="1193879"/>
                </a:cubicBezTo>
                <a:close/>
              </a:path>
            </a:pathLst>
          </a:cu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a:off x="6463035" y="2704326"/>
            <a:ext cx="1375813" cy="2286281"/>
          </a:xfrm>
          <a:custGeom>
            <a:rect b="b" l="l" r="r" t="t"/>
            <a:pathLst>
              <a:path extrusionOk="0" h="1152195" w="693355">
                <a:moveTo>
                  <a:pt x="568895" y="1152195"/>
                </a:moveTo>
                <a:lnTo>
                  <a:pt x="124460" y="1152195"/>
                </a:lnTo>
                <a:cubicBezTo>
                  <a:pt x="55880" y="1152195"/>
                  <a:pt x="0" y="1096315"/>
                  <a:pt x="0" y="1027735"/>
                </a:cubicBezTo>
                <a:lnTo>
                  <a:pt x="0" y="124460"/>
                </a:lnTo>
                <a:cubicBezTo>
                  <a:pt x="0" y="55880"/>
                  <a:pt x="55880" y="0"/>
                  <a:pt x="124460" y="0"/>
                </a:cubicBezTo>
                <a:lnTo>
                  <a:pt x="568895" y="0"/>
                </a:lnTo>
                <a:cubicBezTo>
                  <a:pt x="637475" y="0"/>
                  <a:pt x="693355" y="55880"/>
                  <a:pt x="693355" y="124460"/>
                </a:cubicBezTo>
                <a:lnTo>
                  <a:pt x="693355" y="1027735"/>
                </a:lnTo>
                <a:cubicBezTo>
                  <a:pt x="693355" y="1096315"/>
                  <a:pt x="637475" y="1152195"/>
                  <a:pt x="568895" y="1152195"/>
                </a:cubicBezTo>
                <a:close/>
              </a:path>
            </a:pathLst>
          </a:cu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13987904" y="2704326"/>
            <a:ext cx="3811178" cy="2286281"/>
          </a:xfrm>
          <a:custGeom>
            <a:rect b="b" l="l" r="r" t="t"/>
            <a:pathLst>
              <a:path extrusionOk="0" h="1193879" w="1990168">
                <a:moveTo>
                  <a:pt x="1865708" y="1193879"/>
                </a:moveTo>
                <a:lnTo>
                  <a:pt x="124460" y="1193879"/>
                </a:lnTo>
                <a:cubicBezTo>
                  <a:pt x="55880" y="1193879"/>
                  <a:pt x="0" y="1137999"/>
                  <a:pt x="0" y="1069419"/>
                </a:cubicBezTo>
                <a:lnTo>
                  <a:pt x="0" y="124460"/>
                </a:lnTo>
                <a:cubicBezTo>
                  <a:pt x="0" y="55880"/>
                  <a:pt x="55880" y="0"/>
                  <a:pt x="124460" y="0"/>
                </a:cubicBezTo>
                <a:lnTo>
                  <a:pt x="1865708" y="0"/>
                </a:lnTo>
                <a:cubicBezTo>
                  <a:pt x="1934288" y="0"/>
                  <a:pt x="1990168" y="55880"/>
                  <a:pt x="1990168" y="124460"/>
                </a:cubicBezTo>
                <a:lnTo>
                  <a:pt x="1990168" y="1069419"/>
                </a:lnTo>
                <a:cubicBezTo>
                  <a:pt x="1990168" y="1137999"/>
                  <a:pt x="1934288" y="1193879"/>
                  <a:pt x="1865708" y="1193879"/>
                </a:cubicBezTo>
                <a:close/>
              </a:path>
            </a:pathLst>
          </a:custGeom>
          <a:solidFill>
            <a:srgbClr val="4D50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a:off x="12437153" y="2704326"/>
            <a:ext cx="1375813" cy="2286281"/>
          </a:xfrm>
          <a:custGeom>
            <a:rect b="b" l="l" r="r" t="t"/>
            <a:pathLst>
              <a:path extrusionOk="0" h="1152195" w="693355">
                <a:moveTo>
                  <a:pt x="568895" y="1152195"/>
                </a:moveTo>
                <a:lnTo>
                  <a:pt x="124460" y="1152195"/>
                </a:lnTo>
                <a:cubicBezTo>
                  <a:pt x="55880" y="1152195"/>
                  <a:pt x="0" y="1096315"/>
                  <a:pt x="0" y="1027735"/>
                </a:cubicBezTo>
                <a:lnTo>
                  <a:pt x="0" y="124460"/>
                </a:lnTo>
                <a:cubicBezTo>
                  <a:pt x="0" y="55880"/>
                  <a:pt x="55880" y="0"/>
                  <a:pt x="124460" y="0"/>
                </a:cubicBezTo>
                <a:lnTo>
                  <a:pt x="568895" y="0"/>
                </a:lnTo>
                <a:cubicBezTo>
                  <a:pt x="637475" y="0"/>
                  <a:pt x="693355" y="55880"/>
                  <a:pt x="693355" y="124460"/>
                </a:cubicBezTo>
                <a:lnTo>
                  <a:pt x="693355" y="1027735"/>
                </a:lnTo>
                <a:cubicBezTo>
                  <a:pt x="693355" y="1096315"/>
                  <a:pt x="637475" y="1152195"/>
                  <a:pt x="568895" y="1152195"/>
                </a:cubicBezTo>
                <a:close/>
              </a:path>
            </a:pathLst>
          </a:custGeom>
          <a:solidFill>
            <a:srgbClr val="4D50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a:off x="2039675" y="7225700"/>
            <a:ext cx="3811172" cy="2545947"/>
          </a:xfrm>
          <a:custGeom>
            <a:rect b="b" l="l" r="r" t="t"/>
            <a:pathLst>
              <a:path extrusionOk="0" h="1193879" w="1990168">
                <a:moveTo>
                  <a:pt x="1865708" y="1193879"/>
                </a:moveTo>
                <a:lnTo>
                  <a:pt x="124460" y="1193879"/>
                </a:lnTo>
                <a:cubicBezTo>
                  <a:pt x="55880" y="1193879"/>
                  <a:pt x="0" y="1137999"/>
                  <a:pt x="0" y="1069419"/>
                </a:cubicBezTo>
                <a:lnTo>
                  <a:pt x="0" y="124460"/>
                </a:lnTo>
                <a:cubicBezTo>
                  <a:pt x="0" y="55880"/>
                  <a:pt x="55880" y="0"/>
                  <a:pt x="124460" y="0"/>
                </a:cubicBezTo>
                <a:lnTo>
                  <a:pt x="1865708" y="0"/>
                </a:lnTo>
                <a:cubicBezTo>
                  <a:pt x="1934288" y="0"/>
                  <a:pt x="1990168" y="55880"/>
                  <a:pt x="1990168" y="124460"/>
                </a:cubicBezTo>
                <a:lnTo>
                  <a:pt x="1990168" y="1069419"/>
                </a:lnTo>
                <a:cubicBezTo>
                  <a:pt x="1990168" y="1137999"/>
                  <a:pt x="1934288" y="1193879"/>
                  <a:pt x="1865708" y="1193879"/>
                </a:cubicBezTo>
                <a:close/>
              </a:path>
            </a:pathLst>
          </a:custGeom>
          <a:solidFill>
            <a:srgbClr val="2B2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a:off x="488917" y="7225696"/>
            <a:ext cx="1375813" cy="2286281"/>
          </a:xfrm>
          <a:custGeom>
            <a:rect b="b" l="l" r="r" t="t"/>
            <a:pathLst>
              <a:path extrusionOk="0" h="1152195" w="693355">
                <a:moveTo>
                  <a:pt x="568895" y="1152195"/>
                </a:moveTo>
                <a:lnTo>
                  <a:pt x="124460" y="1152195"/>
                </a:lnTo>
                <a:cubicBezTo>
                  <a:pt x="55880" y="1152195"/>
                  <a:pt x="0" y="1096315"/>
                  <a:pt x="0" y="1027735"/>
                </a:cubicBezTo>
                <a:lnTo>
                  <a:pt x="0" y="124460"/>
                </a:lnTo>
                <a:cubicBezTo>
                  <a:pt x="0" y="55880"/>
                  <a:pt x="55880" y="0"/>
                  <a:pt x="124460" y="0"/>
                </a:cubicBezTo>
                <a:lnTo>
                  <a:pt x="568895" y="0"/>
                </a:lnTo>
                <a:cubicBezTo>
                  <a:pt x="637475" y="0"/>
                  <a:pt x="693355" y="55880"/>
                  <a:pt x="693355" y="124460"/>
                </a:cubicBezTo>
                <a:lnTo>
                  <a:pt x="693355" y="1027735"/>
                </a:lnTo>
                <a:cubicBezTo>
                  <a:pt x="693355" y="1096315"/>
                  <a:pt x="637475" y="1152195"/>
                  <a:pt x="568895" y="1152195"/>
                </a:cubicBezTo>
                <a:close/>
              </a:path>
            </a:pathLst>
          </a:custGeom>
          <a:solidFill>
            <a:srgbClr val="FF40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8013775" y="7225700"/>
            <a:ext cx="3811172" cy="2545947"/>
          </a:xfrm>
          <a:custGeom>
            <a:rect b="b" l="l" r="r" t="t"/>
            <a:pathLst>
              <a:path extrusionOk="0" h="1193879" w="1990168">
                <a:moveTo>
                  <a:pt x="1865708" y="1193879"/>
                </a:moveTo>
                <a:lnTo>
                  <a:pt x="124460" y="1193879"/>
                </a:lnTo>
                <a:cubicBezTo>
                  <a:pt x="55880" y="1193879"/>
                  <a:pt x="0" y="1137999"/>
                  <a:pt x="0" y="1069419"/>
                </a:cubicBezTo>
                <a:lnTo>
                  <a:pt x="0" y="124460"/>
                </a:lnTo>
                <a:cubicBezTo>
                  <a:pt x="0" y="55880"/>
                  <a:pt x="55880" y="0"/>
                  <a:pt x="124460" y="0"/>
                </a:cubicBezTo>
                <a:lnTo>
                  <a:pt x="1865708" y="0"/>
                </a:lnTo>
                <a:cubicBezTo>
                  <a:pt x="1934288" y="0"/>
                  <a:pt x="1990168" y="55880"/>
                  <a:pt x="1990168" y="124460"/>
                </a:cubicBezTo>
                <a:lnTo>
                  <a:pt x="1990168" y="1069419"/>
                </a:lnTo>
                <a:cubicBezTo>
                  <a:pt x="1990168" y="1137999"/>
                  <a:pt x="1934288" y="1193879"/>
                  <a:pt x="1865708" y="1193879"/>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a:off x="6463035" y="7225696"/>
            <a:ext cx="1375813" cy="2286281"/>
          </a:xfrm>
          <a:custGeom>
            <a:rect b="b" l="l" r="r" t="t"/>
            <a:pathLst>
              <a:path extrusionOk="0" h="1152195" w="693355">
                <a:moveTo>
                  <a:pt x="568895" y="1152195"/>
                </a:moveTo>
                <a:lnTo>
                  <a:pt x="124460" y="1152195"/>
                </a:lnTo>
                <a:cubicBezTo>
                  <a:pt x="55880" y="1152195"/>
                  <a:pt x="0" y="1096315"/>
                  <a:pt x="0" y="1027735"/>
                </a:cubicBezTo>
                <a:lnTo>
                  <a:pt x="0" y="124460"/>
                </a:lnTo>
                <a:cubicBezTo>
                  <a:pt x="0" y="55880"/>
                  <a:pt x="55880" y="0"/>
                  <a:pt x="124460" y="0"/>
                </a:cubicBezTo>
                <a:lnTo>
                  <a:pt x="568895" y="0"/>
                </a:lnTo>
                <a:cubicBezTo>
                  <a:pt x="637475" y="0"/>
                  <a:pt x="693355" y="55880"/>
                  <a:pt x="693355" y="124460"/>
                </a:cubicBezTo>
                <a:lnTo>
                  <a:pt x="693355" y="1027735"/>
                </a:lnTo>
                <a:cubicBezTo>
                  <a:pt x="693355" y="1096315"/>
                  <a:pt x="637475" y="1152195"/>
                  <a:pt x="568895" y="1152195"/>
                </a:cubicBezTo>
                <a:close/>
              </a:path>
            </a:pathLst>
          </a:cu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a:off x="13987900" y="7225700"/>
            <a:ext cx="3811172" cy="2545947"/>
          </a:xfrm>
          <a:custGeom>
            <a:rect b="b" l="l" r="r" t="t"/>
            <a:pathLst>
              <a:path extrusionOk="0" h="1193879" w="1990168">
                <a:moveTo>
                  <a:pt x="1865708" y="1193879"/>
                </a:moveTo>
                <a:lnTo>
                  <a:pt x="124460" y="1193879"/>
                </a:lnTo>
                <a:cubicBezTo>
                  <a:pt x="55880" y="1193879"/>
                  <a:pt x="0" y="1137999"/>
                  <a:pt x="0" y="1069419"/>
                </a:cubicBezTo>
                <a:lnTo>
                  <a:pt x="0" y="124460"/>
                </a:lnTo>
                <a:cubicBezTo>
                  <a:pt x="0" y="55880"/>
                  <a:pt x="55880" y="0"/>
                  <a:pt x="124460" y="0"/>
                </a:cubicBezTo>
                <a:lnTo>
                  <a:pt x="1865708" y="0"/>
                </a:lnTo>
                <a:cubicBezTo>
                  <a:pt x="1934288" y="0"/>
                  <a:pt x="1990168" y="55880"/>
                  <a:pt x="1990168" y="124460"/>
                </a:cubicBezTo>
                <a:lnTo>
                  <a:pt x="1990168" y="1069419"/>
                </a:lnTo>
                <a:cubicBezTo>
                  <a:pt x="1990168" y="1137999"/>
                  <a:pt x="1934288" y="1193879"/>
                  <a:pt x="1865708" y="1193879"/>
                </a:cubicBezTo>
                <a:close/>
              </a:path>
            </a:pathLst>
          </a:custGeom>
          <a:solidFill>
            <a:srgbClr val="2B2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a:off x="12437153" y="7225696"/>
            <a:ext cx="1375813" cy="2286281"/>
          </a:xfrm>
          <a:custGeom>
            <a:rect b="b" l="l" r="r" t="t"/>
            <a:pathLst>
              <a:path extrusionOk="0" h="1152195" w="693355">
                <a:moveTo>
                  <a:pt x="568895" y="1152195"/>
                </a:moveTo>
                <a:lnTo>
                  <a:pt x="124460" y="1152195"/>
                </a:lnTo>
                <a:cubicBezTo>
                  <a:pt x="55880" y="1152195"/>
                  <a:pt x="0" y="1096315"/>
                  <a:pt x="0" y="1027735"/>
                </a:cubicBezTo>
                <a:lnTo>
                  <a:pt x="0" y="124460"/>
                </a:lnTo>
                <a:cubicBezTo>
                  <a:pt x="0" y="55880"/>
                  <a:pt x="55880" y="0"/>
                  <a:pt x="124460" y="0"/>
                </a:cubicBezTo>
                <a:lnTo>
                  <a:pt x="568895" y="0"/>
                </a:lnTo>
                <a:cubicBezTo>
                  <a:pt x="637475" y="0"/>
                  <a:pt x="693355" y="55880"/>
                  <a:pt x="693355" y="124460"/>
                </a:cubicBezTo>
                <a:lnTo>
                  <a:pt x="693355" y="1027735"/>
                </a:lnTo>
                <a:cubicBezTo>
                  <a:pt x="693355" y="1096315"/>
                  <a:pt x="637475" y="1152195"/>
                  <a:pt x="568895" y="1152195"/>
                </a:cubicBezTo>
                <a:close/>
              </a:path>
            </a:pathLst>
          </a:custGeom>
          <a:solidFill>
            <a:srgbClr val="4D50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8" name="Google Shape;238;p9"/>
          <p:cNvGrpSpPr/>
          <p:nvPr/>
        </p:nvGrpSpPr>
        <p:grpSpPr>
          <a:xfrm>
            <a:off x="488917" y="5537726"/>
            <a:ext cx="3170178" cy="1037648"/>
            <a:chOff x="0" y="-38100"/>
            <a:chExt cx="1170341" cy="383071"/>
          </a:xfrm>
        </p:grpSpPr>
        <p:sp>
          <p:nvSpPr>
            <p:cNvPr id="239" name="Google Shape;239;p9"/>
            <p:cNvSpPr/>
            <p:nvPr/>
          </p:nvSpPr>
          <p:spPr>
            <a:xfrm>
              <a:off x="0" y="0"/>
              <a:ext cx="1170341" cy="344971"/>
            </a:xfrm>
            <a:custGeom>
              <a:rect b="b" l="l" r="r" t="t"/>
              <a:pathLst>
                <a:path extrusionOk="0" h="344971" w="1170341">
                  <a:moveTo>
                    <a:pt x="0" y="0"/>
                  </a:moveTo>
                  <a:lnTo>
                    <a:pt x="967141" y="0"/>
                  </a:lnTo>
                  <a:lnTo>
                    <a:pt x="1170341" y="172485"/>
                  </a:lnTo>
                  <a:lnTo>
                    <a:pt x="967141" y="344971"/>
                  </a:lnTo>
                  <a:lnTo>
                    <a:pt x="0" y="344971"/>
                  </a:lnTo>
                  <a:lnTo>
                    <a:pt x="203200" y="172485"/>
                  </a:lnTo>
                  <a:lnTo>
                    <a:pt x="0" y="0"/>
                  </a:lnTo>
                  <a:close/>
                </a:path>
              </a:pathLst>
            </a:custGeom>
            <a:solidFill>
              <a:srgbClr val="FF4048"/>
            </a:solidFill>
            <a:ln>
              <a:noFill/>
            </a:ln>
          </p:spPr>
        </p:sp>
        <p:sp>
          <p:nvSpPr>
            <p:cNvPr id="240" name="Google Shape;240;p9"/>
            <p:cNvSpPr txBox="1"/>
            <p:nvPr/>
          </p:nvSpPr>
          <p:spPr>
            <a:xfrm>
              <a:off x="177800" y="-38100"/>
              <a:ext cx="916341" cy="383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9"/>
          <p:cNvGrpSpPr/>
          <p:nvPr/>
        </p:nvGrpSpPr>
        <p:grpSpPr>
          <a:xfrm>
            <a:off x="3316915" y="5537726"/>
            <a:ext cx="3170178" cy="1037648"/>
            <a:chOff x="0" y="-38100"/>
            <a:chExt cx="1170341" cy="383071"/>
          </a:xfrm>
        </p:grpSpPr>
        <p:sp>
          <p:nvSpPr>
            <p:cNvPr id="242" name="Google Shape;242;p9"/>
            <p:cNvSpPr/>
            <p:nvPr/>
          </p:nvSpPr>
          <p:spPr>
            <a:xfrm>
              <a:off x="0" y="0"/>
              <a:ext cx="1170341" cy="344971"/>
            </a:xfrm>
            <a:custGeom>
              <a:rect b="b" l="l" r="r" t="t"/>
              <a:pathLst>
                <a:path extrusionOk="0" h="344971" w="1170341">
                  <a:moveTo>
                    <a:pt x="0" y="0"/>
                  </a:moveTo>
                  <a:lnTo>
                    <a:pt x="967141" y="0"/>
                  </a:lnTo>
                  <a:lnTo>
                    <a:pt x="1170341" y="172485"/>
                  </a:lnTo>
                  <a:lnTo>
                    <a:pt x="967141" y="344971"/>
                  </a:lnTo>
                  <a:lnTo>
                    <a:pt x="0" y="344971"/>
                  </a:lnTo>
                  <a:lnTo>
                    <a:pt x="203200" y="172485"/>
                  </a:lnTo>
                  <a:lnTo>
                    <a:pt x="0" y="0"/>
                  </a:lnTo>
                  <a:close/>
                </a:path>
              </a:pathLst>
            </a:custGeom>
            <a:solidFill>
              <a:srgbClr val="2B2A2A"/>
            </a:solidFill>
            <a:ln>
              <a:noFill/>
            </a:ln>
          </p:spPr>
        </p:sp>
        <p:sp>
          <p:nvSpPr>
            <p:cNvPr id="243" name="Google Shape;243;p9"/>
            <p:cNvSpPr txBox="1"/>
            <p:nvPr/>
          </p:nvSpPr>
          <p:spPr>
            <a:xfrm>
              <a:off x="177800" y="-38100"/>
              <a:ext cx="916341" cy="383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9"/>
          <p:cNvGrpSpPr/>
          <p:nvPr/>
        </p:nvGrpSpPr>
        <p:grpSpPr>
          <a:xfrm>
            <a:off x="6144912" y="5537726"/>
            <a:ext cx="3170178" cy="1037648"/>
            <a:chOff x="0" y="-38100"/>
            <a:chExt cx="1170341" cy="383071"/>
          </a:xfrm>
        </p:grpSpPr>
        <p:sp>
          <p:nvSpPr>
            <p:cNvPr id="245" name="Google Shape;245;p9"/>
            <p:cNvSpPr/>
            <p:nvPr/>
          </p:nvSpPr>
          <p:spPr>
            <a:xfrm>
              <a:off x="0" y="0"/>
              <a:ext cx="1170341" cy="344971"/>
            </a:xfrm>
            <a:custGeom>
              <a:rect b="b" l="l" r="r" t="t"/>
              <a:pathLst>
                <a:path extrusionOk="0" h="344971" w="1170341">
                  <a:moveTo>
                    <a:pt x="0" y="0"/>
                  </a:moveTo>
                  <a:lnTo>
                    <a:pt x="967141" y="0"/>
                  </a:lnTo>
                  <a:lnTo>
                    <a:pt x="1170341" y="172485"/>
                  </a:lnTo>
                  <a:lnTo>
                    <a:pt x="967141" y="344971"/>
                  </a:lnTo>
                  <a:lnTo>
                    <a:pt x="0" y="344971"/>
                  </a:lnTo>
                  <a:lnTo>
                    <a:pt x="203200" y="172485"/>
                  </a:lnTo>
                  <a:lnTo>
                    <a:pt x="0" y="0"/>
                  </a:lnTo>
                  <a:close/>
                </a:path>
              </a:pathLst>
            </a:custGeom>
            <a:solidFill>
              <a:srgbClr val="E51B24"/>
            </a:solidFill>
            <a:ln>
              <a:noFill/>
            </a:ln>
          </p:spPr>
        </p:sp>
        <p:sp>
          <p:nvSpPr>
            <p:cNvPr id="246" name="Google Shape;246;p9"/>
            <p:cNvSpPr txBox="1"/>
            <p:nvPr/>
          </p:nvSpPr>
          <p:spPr>
            <a:xfrm>
              <a:off x="177800" y="-38100"/>
              <a:ext cx="916341" cy="383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9"/>
          <p:cNvGrpSpPr/>
          <p:nvPr/>
        </p:nvGrpSpPr>
        <p:grpSpPr>
          <a:xfrm>
            <a:off x="8972910" y="5537726"/>
            <a:ext cx="3170178" cy="1037648"/>
            <a:chOff x="0" y="-38100"/>
            <a:chExt cx="1170341" cy="383071"/>
          </a:xfrm>
        </p:grpSpPr>
        <p:sp>
          <p:nvSpPr>
            <p:cNvPr id="248" name="Google Shape;248;p9"/>
            <p:cNvSpPr/>
            <p:nvPr/>
          </p:nvSpPr>
          <p:spPr>
            <a:xfrm>
              <a:off x="0" y="0"/>
              <a:ext cx="1170341" cy="344971"/>
            </a:xfrm>
            <a:custGeom>
              <a:rect b="b" l="l" r="r" t="t"/>
              <a:pathLst>
                <a:path extrusionOk="0" h="344971" w="1170341">
                  <a:moveTo>
                    <a:pt x="0" y="0"/>
                  </a:moveTo>
                  <a:lnTo>
                    <a:pt x="967141" y="0"/>
                  </a:lnTo>
                  <a:lnTo>
                    <a:pt x="1170341" y="172485"/>
                  </a:lnTo>
                  <a:lnTo>
                    <a:pt x="967141" y="344971"/>
                  </a:lnTo>
                  <a:lnTo>
                    <a:pt x="0" y="344971"/>
                  </a:lnTo>
                  <a:lnTo>
                    <a:pt x="203200" y="172485"/>
                  </a:lnTo>
                  <a:lnTo>
                    <a:pt x="0" y="0"/>
                  </a:lnTo>
                  <a:close/>
                </a:path>
              </a:pathLst>
            </a:custGeom>
            <a:solidFill>
              <a:srgbClr val="2B2A2A"/>
            </a:solidFill>
            <a:ln>
              <a:noFill/>
            </a:ln>
          </p:spPr>
        </p:sp>
        <p:sp>
          <p:nvSpPr>
            <p:cNvPr id="249" name="Google Shape;249;p9"/>
            <p:cNvSpPr txBox="1"/>
            <p:nvPr/>
          </p:nvSpPr>
          <p:spPr>
            <a:xfrm>
              <a:off x="177800" y="-38100"/>
              <a:ext cx="916341" cy="383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9"/>
          <p:cNvGrpSpPr/>
          <p:nvPr/>
        </p:nvGrpSpPr>
        <p:grpSpPr>
          <a:xfrm>
            <a:off x="11800907" y="5537726"/>
            <a:ext cx="3170178" cy="1037648"/>
            <a:chOff x="0" y="-38100"/>
            <a:chExt cx="1170341" cy="383071"/>
          </a:xfrm>
        </p:grpSpPr>
        <p:sp>
          <p:nvSpPr>
            <p:cNvPr id="251" name="Google Shape;251;p9"/>
            <p:cNvSpPr/>
            <p:nvPr/>
          </p:nvSpPr>
          <p:spPr>
            <a:xfrm>
              <a:off x="0" y="0"/>
              <a:ext cx="1170341" cy="344971"/>
            </a:xfrm>
            <a:custGeom>
              <a:rect b="b" l="l" r="r" t="t"/>
              <a:pathLst>
                <a:path extrusionOk="0" h="344971" w="1170341">
                  <a:moveTo>
                    <a:pt x="0" y="0"/>
                  </a:moveTo>
                  <a:lnTo>
                    <a:pt x="967141" y="0"/>
                  </a:lnTo>
                  <a:lnTo>
                    <a:pt x="1170341" y="172485"/>
                  </a:lnTo>
                  <a:lnTo>
                    <a:pt x="967141" y="344971"/>
                  </a:lnTo>
                  <a:lnTo>
                    <a:pt x="0" y="344971"/>
                  </a:lnTo>
                  <a:lnTo>
                    <a:pt x="203200" y="172485"/>
                  </a:lnTo>
                  <a:lnTo>
                    <a:pt x="0" y="0"/>
                  </a:lnTo>
                  <a:close/>
                </a:path>
              </a:pathLst>
            </a:custGeom>
            <a:solidFill>
              <a:srgbClr val="4D506C"/>
            </a:solidFill>
            <a:ln>
              <a:noFill/>
            </a:ln>
          </p:spPr>
        </p:sp>
        <p:sp>
          <p:nvSpPr>
            <p:cNvPr id="252" name="Google Shape;252;p9"/>
            <p:cNvSpPr txBox="1"/>
            <p:nvPr/>
          </p:nvSpPr>
          <p:spPr>
            <a:xfrm>
              <a:off x="177800" y="-38100"/>
              <a:ext cx="916341" cy="383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9"/>
          <p:cNvGrpSpPr/>
          <p:nvPr/>
        </p:nvGrpSpPr>
        <p:grpSpPr>
          <a:xfrm>
            <a:off x="14628905" y="5537726"/>
            <a:ext cx="3170178" cy="1037648"/>
            <a:chOff x="0" y="-38100"/>
            <a:chExt cx="1170341" cy="383071"/>
          </a:xfrm>
        </p:grpSpPr>
        <p:sp>
          <p:nvSpPr>
            <p:cNvPr id="254" name="Google Shape;254;p9"/>
            <p:cNvSpPr/>
            <p:nvPr/>
          </p:nvSpPr>
          <p:spPr>
            <a:xfrm>
              <a:off x="0" y="0"/>
              <a:ext cx="1170341" cy="344971"/>
            </a:xfrm>
            <a:custGeom>
              <a:rect b="b" l="l" r="r" t="t"/>
              <a:pathLst>
                <a:path extrusionOk="0" h="344971" w="1170341">
                  <a:moveTo>
                    <a:pt x="0" y="0"/>
                  </a:moveTo>
                  <a:lnTo>
                    <a:pt x="967141" y="0"/>
                  </a:lnTo>
                  <a:lnTo>
                    <a:pt x="1170341" y="172485"/>
                  </a:lnTo>
                  <a:lnTo>
                    <a:pt x="967141" y="344971"/>
                  </a:lnTo>
                  <a:lnTo>
                    <a:pt x="0" y="344971"/>
                  </a:lnTo>
                  <a:lnTo>
                    <a:pt x="203200" y="172485"/>
                  </a:lnTo>
                  <a:lnTo>
                    <a:pt x="0" y="0"/>
                  </a:lnTo>
                  <a:close/>
                </a:path>
              </a:pathLst>
            </a:custGeom>
            <a:solidFill>
              <a:srgbClr val="2B2A2A"/>
            </a:solidFill>
            <a:ln>
              <a:noFill/>
            </a:ln>
          </p:spPr>
        </p:sp>
        <p:sp>
          <p:nvSpPr>
            <p:cNvPr id="255" name="Google Shape;255;p9"/>
            <p:cNvSpPr txBox="1"/>
            <p:nvPr/>
          </p:nvSpPr>
          <p:spPr>
            <a:xfrm>
              <a:off x="177800" y="-38100"/>
              <a:ext cx="916341" cy="38307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56" name="Google Shape;256;p9"/>
          <p:cNvCxnSpPr/>
          <p:nvPr/>
        </p:nvCxnSpPr>
        <p:spPr>
          <a:xfrm rot="10800000">
            <a:off x="1176824" y="4990608"/>
            <a:ext cx="0" cy="650322"/>
          </a:xfrm>
          <a:prstGeom prst="straightConnector1">
            <a:avLst/>
          </a:prstGeom>
          <a:noFill/>
          <a:ln cap="flat" cmpd="sng" w="76200">
            <a:solidFill>
              <a:srgbClr val="2B2A2A"/>
            </a:solidFill>
            <a:prstDash val="dot"/>
            <a:round/>
            <a:headEnd len="sm" w="sm" type="none"/>
            <a:tailEnd len="sm" w="sm" type="none"/>
          </a:ln>
        </p:spPr>
      </p:cxnSp>
      <p:cxnSp>
        <p:nvCxnSpPr>
          <p:cNvPr id="257" name="Google Shape;257;p9"/>
          <p:cNvCxnSpPr/>
          <p:nvPr/>
        </p:nvCxnSpPr>
        <p:spPr>
          <a:xfrm rot="10800000">
            <a:off x="7150941" y="4990608"/>
            <a:ext cx="0" cy="650322"/>
          </a:xfrm>
          <a:prstGeom prst="straightConnector1">
            <a:avLst/>
          </a:prstGeom>
          <a:noFill/>
          <a:ln cap="flat" cmpd="sng" w="76200">
            <a:solidFill>
              <a:srgbClr val="2B2A2A"/>
            </a:solidFill>
            <a:prstDash val="dot"/>
            <a:round/>
            <a:headEnd len="sm" w="sm" type="none"/>
            <a:tailEnd len="sm" w="sm" type="none"/>
          </a:ln>
        </p:spPr>
      </p:cxnSp>
      <p:cxnSp>
        <p:nvCxnSpPr>
          <p:cNvPr id="258" name="Google Shape;258;p9"/>
          <p:cNvCxnSpPr/>
          <p:nvPr/>
        </p:nvCxnSpPr>
        <p:spPr>
          <a:xfrm rot="10800000">
            <a:off x="13125059" y="4990608"/>
            <a:ext cx="0" cy="650322"/>
          </a:xfrm>
          <a:prstGeom prst="straightConnector1">
            <a:avLst/>
          </a:prstGeom>
          <a:noFill/>
          <a:ln cap="flat" cmpd="sng" w="76200">
            <a:solidFill>
              <a:srgbClr val="2B2A2A"/>
            </a:solidFill>
            <a:prstDash val="dot"/>
            <a:round/>
            <a:headEnd len="sm" w="sm" type="none"/>
            <a:tailEnd len="sm" w="sm" type="none"/>
          </a:ln>
        </p:spPr>
      </p:cxnSp>
      <p:cxnSp>
        <p:nvCxnSpPr>
          <p:cNvPr id="259" name="Google Shape;259;p9"/>
          <p:cNvCxnSpPr/>
          <p:nvPr/>
        </p:nvCxnSpPr>
        <p:spPr>
          <a:xfrm rot="10800000">
            <a:off x="4902004" y="6575374"/>
            <a:ext cx="0" cy="650322"/>
          </a:xfrm>
          <a:prstGeom prst="straightConnector1">
            <a:avLst/>
          </a:prstGeom>
          <a:noFill/>
          <a:ln cap="flat" cmpd="sng" w="76200">
            <a:solidFill>
              <a:srgbClr val="2B2A2A"/>
            </a:solidFill>
            <a:prstDash val="dot"/>
            <a:round/>
            <a:headEnd len="sm" w="sm" type="none"/>
            <a:tailEnd len="sm" w="sm" type="none"/>
          </a:ln>
        </p:spPr>
      </p:cxnSp>
      <p:cxnSp>
        <p:nvCxnSpPr>
          <p:cNvPr id="260" name="Google Shape;260;p9"/>
          <p:cNvCxnSpPr/>
          <p:nvPr/>
        </p:nvCxnSpPr>
        <p:spPr>
          <a:xfrm rot="10800000">
            <a:off x="10557999" y="6575374"/>
            <a:ext cx="0" cy="650322"/>
          </a:xfrm>
          <a:prstGeom prst="straightConnector1">
            <a:avLst/>
          </a:prstGeom>
          <a:noFill/>
          <a:ln cap="flat" cmpd="sng" w="76200">
            <a:solidFill>
              <a:srgbClr val="2B2A2A"/>
            </a:solidFill>
            <a:prstDash val="dot"/>
            <a:round/>
            <a:headEnd len="sm" w="sm" type="none"/>
            <a:tailEnd len="sm" w="sm" type="none"/>
          </a:ln>
        </p:spPr>
      </p:cxnSp>
      <p:cxnSp>
        <p:nvCxnSpPr>
          <p:cNvPr id="261" name="Google Shape;261;p9"/>
          <p:cNvCxnSpPr/>
          <p:nvPr/>
        </p:nvCxnSpPr>
        <p:spPr>
          <a:xfrm rot="10800000">
            <a:off x="16213994" y="6575374"/>
            <a:ext cx="0" cy="650322"/>
          </a:xfrm>
          <a:prstGeom prst="straightConnector1">
            <a:avLst/>
          </a:prstGeom>
          <a:noFill/>
          <a:ln cap="flat" cmpd="sng" w="76200">
            <a:solidFill>
              <a:srgbClr val="2B2A2A"/>
            </a:solidFill>
            <a:prstDash val="dot"/>
            <a:round/>
            <a:headEnd len="sm" w="sm" type="none"/>
            <a:tailEnd len="sm" w="sm" type="none"/>
          </a:ln>
        </p:spPr>
      </p:cxnSp>
      <p:sp>
        <p:nvSpPr>
          <p:cNvPr id="262" name="Google Shape;262;p9"/>
          <p:cNvSpPr/>
          <p:nvPr/>
        </p:nvSpPr>
        <p:spPr>
          <a:xfrm>
            <a:off x="937864" y="8609844"/>
            <a:ext cx="477919" cy="655807"/>
          </a:xfrm>
          <a:custGeom>
            <a:rect b="b" l="l" r="r" t="t"/>
            <a:pathLst>
              <a:path extrusionOk="0" h="655807" w="477919">
                <a:moveTo>
                  <a:pt x="0" y="0"/>
                </a:moveTo>
                <a:lnTo>
                  <a:pt x="477919" y="0"/>
                </a:lnTo>
                <a:lnTo>
                  <a:pt x="477919" y="655806"/>
                </a:lnTo>
                <a:lnTo>
                  <a:pt x="0" y="655806"/>
                </a:lnTo>
                <a:lnTo>
                  <a:pt x="0" y="0"/>
                </a:lnTo>
                <a:close/>
              </a:path>
            </a:pathLst>
          </a:custGeom>
          <a:blipFill rotWithShape="1">
            <a:blip r:embed="rId3">
              <a:alphaModFix/>
            </a:blip>
            <a:stretch>
              <a:fillRect b="0" l="0" r="0" t="0"/>
            </a:stretch>
          </a:blipFill>
          <a:ln>
            <a:noFill/>
          </a:ln>
        </p:spPr>
      </p:sp>
      <p:sp>
        <p:nvSpPr>
          <p:cNvPr id="263" name="Google Shape;263;p9"/>
          <p:cNvSpPr/>
          <p:nvPr/>
        </p:nvSpPr>
        <p:spPr>
          <a:xfrm>
            <a:off x="830626" y="7507747"/>
            <a:ext cx="768595" cy="827559"/>
          </a:xfrm>
          <a:custGeom>
            <a:rect b="b" l="l" r="r" t="t"/>
            <a:pathLst>
              <a:path extrusionOk="0" h="827559" w="768595">
                <a:moveTo>
                  <a:pt x="0" y="0"/>
                </a:moveTo>
                <a:lnTo>
                  <a:pt x="768595" y="0"/>
                </a:lnTo>
                <a:lnTo>
                  <a:pt x="768595" y="827559"/>
                </a:lnTo>
                <a:lnTo>
                  <a:pt x="0" y="827559"/>
                </a:lnTo>
                <a:lnTo>
                  <a:pt x="0" y="0"/>
                </a:lnTo>
                <a:close/>
              </a:path>
            </a:pathLst>
          </a:custGeom>
          <a:blipFill rotWithShape="1">
            <a:blip r:embed="rId4">
              <a:alphaModFix/>
            </a:blip>
            <a:stretch>
              <a:fillRect b="0" l="0" r="0" t="0"/>
            </a:stretch>
          </a:blipFill>
          <a:ln>
            <a:noFill/>
          </a:ln>
        </p:spPr>
      </p:sp>
      <p:sp>
        <p:nvSpPr>
          <p:cNvPr id="264" name="Google Shape;264;p9"/>
          <p:cNvSpPr/>
          <p:nvPr/>
        </p:nvSpPr>
        <p:spPr>
          <a:xfrm>
            <a:off x="6743238" y="8494449"/>
            <a:ext cx="880023" cy="814022"/>
          </a:xfrm>
          <a:custGeom>
            <a:rect b="b" l="l" r="r" t="t"/>
            <a:pathLst>
              <a:path extrusionOk="0" h="814022" w="880023">
                <a:moveTo>
                  <a:pt x="0" y="0"/>
                </a:moveTo>
                <a:lnTo>
                  <a:pt x="880024" y="0"/>
                </a:lnTo>
                <a:lnTo>
                  <a:pt x="880024" y="814022"/>
                </a:lnTo>
                <a:lnTo>
                  <a:pt x="0" y="814022"/>
                </a:lnTo>
                <a:lnTo>
                  <a:pt x="0" y="0"/>
                </a:lnTo>
                <a:close/>
              </a:path>
            </a:pathLst>
          </a:custGeom>
          <a:blipFill rotWithShape="1">
            <a:blip r:embed="rId5">
              <a:alphaModFix/>
            </a:blip>
            <a:stretch>
              <a:fillRect b="0" l="0" r="0" t="0"/>
            </a:stretch>
          </a:blipFill>
          <a:ln>
            <a:noFill/>
          </a:ln>
        </p:spPr>
      </p:sp>
      <p:sp>
        <p:nvSpPr>
          <p:cNvPr id="265" name="Google Shape;265;p9"/>
          <p:cNvSpPr/>
          <p:nvPr/>
        </p:nvSpPr>
        <p:spPr>
          <a:xfrm>
            <a:off x="6759321" y="7451674"/>
            <a:ext cx="844891" cy="880094"/>
          </a:xfrm>
          <a:custGeom>
            <a:rect b="b" l="l" r="r" t="t"/>
            <a:pathLst>
              <a:path extrusionOk="0" h="880094" w="844891">
                <a:moveTo>
                  <a:pt x="0" y="0"/>
                </a:moveTo>
                <a:lnTo>
                  <a:pt x="844891" y="0"/>
                </a:lnTo>
                <a:lnTo>
                  <a:pt x="844891" y="880094"/>
                </a:lnTo>
                <a:lnTo>
                  <a:pt x="0" y="880094"/>
                </a:lnTo>
                <a:lnTo>
                  <a:pt x="0" y="0"/>
                </a:lnTo>
                <a:close/>
              </a:path>
            </a:pathLst>
          </a:custGeom>
          <a:blipFill rotWithShape="1">
            <a:blip r:embed="rId6">
              <a:alphaModFix/>
            </a:blip>
            <a:stretch>
              <a:fillRect b="0" l="0" r="0" t="0"/>
            </a:stretch>
          </a:blipFill>
          <a:ln>
            <a:noFill/>
          </a:ln>
        </p:spPr>
      </p:sp>
      <p:sp>
        <p:nvSpPr>
          <p:cNvPr id="266" name="Google Shape;266;p9"/>
          <p:cNvSpPr/>
          <p:nvPr/>
        </p:nvSpPr>
        <p:spPr>
          <a:xfrm>
            <a:off x="-70212" y="10058781"/>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
          <p:cNvSpPr/>
          <p:nvPr/>
        </p:nvSpPr>
        <p:spPr>
          <a:xfrm>
            <a:off x="0" y="-181055"/>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12676062" y="7372283"/>
            <a:ext cx="897995" cy="897995"/>
          </a:xfrm>
          <a:custGeom>
            <a:rect b="b" l="l" r="r" t="t"/>
            <a:pathLst>
              <a:path extrusionOk="0" h="897995" w="897995">
                <a:moveTo>
                  <a:pt x="0" y="0"/>
                </a:moveTo>
                <a:lnTo>
                  <a:pt x="897995" y="0"/>
                </a:lnTo>
                <a:lnTo>
                  <a:pt x="897995" y="897995"/>
                </a:lnTo>
                <a:lnTo>
                  <a:pt x="0" y="897995"/>
                </a:lnTo>
                <a:lnTo>
                  <a:pt x="0" y="0"/>
                </a:lnTo>
                <a:close/>
              </a:path>
            </a:pathLst>
          </a:custGeom>
          <a:blipFill rotWithShape="1">
            <a:blip r:embed="rId7">
              <a:alphaModFix/>
            </a:blip>
            <a:stretch>
              <a:fillRect b="0" l="0" r="0" t="0"/>
            </a:stretch>
          </a:blipFill>
          <a:ln>
            <a:noFill/>
          </a:ln>
        </p:spPr>
      </p:sp>
      <p:sp>
        <p:nvSpPr>
          <p:cNvPr id="269" name="Google Shape;269;p9"/>
          <p:cNvSpPr txBox="1"/>
          <p:nvPr/>
        </p:nvSpPr>
        <p:spPr>
          <a:xfrm>
            <a:off x="163175" y="1080950"/>
            <a:ext cx="6070200" cy="64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200"/>
              <a:buFont typeface="Arial"/>
              <a:buNone/>
            </a:pPr>
            <a:r>
              <a:rPr b="1" i="0" lang="en-US" sz="4200" u="none" cap="none" strike="noStrike">
                <a:solidFill>
                  <a:srgbClr val="2B2A2A"/>
                </a:solidFill>
                <a:latin typeface="League Spartan"/>
                <a:ea typeface="League Spartan"/>
                <a:cs typeface="League Spartan"/>
                <a:sym typeface="League Spartan"/>
              </a:rPr>
              <a:t>THE VIY EXPERIENCE</a:t>
            </a:r>
            <a:endParaRPr b="1" i="0" sz="1400" u="none" cap="none" strike="noStrike">
              <a:solidFill>
                <a:srgbClr val="000000"/>
              </a:solidFill>
              <a:latin typeface="Arial"/>
              <a:ea typeface="Arial"/>
              <a:cs typeface="Arial"/>
              <a:sym typeface="Arial"/>
            </a:endParaRPr>
          </a:p>
        </p:txBody>
      </p:sp>
      <p:sp>
        <p:nvSpPr>
          <p:cNvPr id="270" name="Google Shape;270;p9"/>
          <p:cNvSpPr txBox="1"/>
          <p:nvPr/>
        </p:nvSpPr>
        <p:spPr>
          <a:xfrm>
            <a:off x="677096" y="1833413"/>
            <a:ext cx="9657057" cy="39623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400"/>
              <a:buFont typeface="Arial"/>
              <a:buNone/>
            </a:pPr>
            <a:r>
              <a:rPr b="0" i="0" lang="en-US" sz="2400" u="none" cap="none" strike="noStrike">
                <a:solidFill>
                  <a:srgbClr val="545353"/>
                </a:solidFill>
                <a:latin typeface="Open Sans"/>
                <a:ea typeface="Open Sans"/>
                <a:cs typeface="Open Sans"/>
                <a:sym typeface="Open Sans"/>
              </a:rPr>
              <a:t>How it works</a:t>
            </a:r>
            <a:endParaRPr b="0" i="0" sz="1400" u="none" cap="none" strike="noStrike">
              <a:solidFill>
                <a:srgbClr val="000000"/>
              </a:solidFill>
              <a:latin typeface="Arial"/>
              <a:ea typeface="Arial"/>
              <a:cs typeface="Arial"/>
              <a:sym typeface="Arial"/>
            </a:endParaRPr>
          </a:p>
        </p:txBody>
      </p:sp>
      <p:sp>
        <p:nvSpPr>
          <p:cNvPr id="271" name="Google Shape;271;p9"/>
          <p:cNvSpPr txBox="1"/>
          <p:nvPr/>
        </p:nvSpPr>
        <p:spPr>
          <a:xfrm>
            <a:off x="2201492" y="3193566"/>
            <a:ext cx="3601832" cy="14617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700"/>
              <a:buFont typeface="Arial"/>
              <a:buNone/>
            </a:pPr>
            <a:r>
              <a:rPr b="1" i="0" lang="en-US" sz="1700" u="none" cap="none" strike="noStrike">
                <a:solidFill>
                  <a:srgbClr val="FFFFFF"/>
                </a:solidFill>
                <a:latin typeface="Open Sans"/>
                <a:ea typeface="Open Sans"/>
                <a:cs typeface="Open Sans"/>
                <a:sym typeface="Open Sans"/>
              </a:rPr>
              <a:t>Register via unique online link</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Max. 15 mins to complete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1" i="0" lang="en-US" sz="1700" u="none" cap="none" strike="noStrike">
                <a:solidFill>
                  <a:srgbClr val="FFFFFF"/>
                </a:solidFill>
                <a:latin typeface="Open Sans"/>
                <a:ea typeface="Open Sans"/>
                <a:cs typeface="Open Sans"/>
                <a:sym typeface="Open Sans"/>
              </a:rPr>
              <a:t>Needs assessed with your help</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Welcome Call</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1" i="0" lang="en-US" sz="1700" u="none" cap="none" strike="noStrike">
                <a:solidFill>
                  <a:srgbClr val="FFFFFF"/>
                </a:solidFill>
                <a:latin typeface="Open Sans"/>
                <a:ea typeface="Open Sans"/>
                <a:cs typeface="Open Sans"/>
                <a:sym typeface="Open Sans"/>
              </a:rPr>
              <a:t>Welcome Pack</a:t>
            </a:r>
            <a:endParaRPr b="0" i="0" sz="1400" u="none" cap="none" strike="noStrike">
              <a:solidFill>
                <a:srgbClr val="000000"/>
              </a:solidFill>
              <a:latin typeface="Arial"/>
              <a:ea typeface="Arial"/>
              <a:cs typeface="Arial"/>
              <a:sym typeface="Arial"/>
            </a:endParaRPr>
          </a:p>
        </p:txBody>
      </p:sp>
      <p:sp>
        <p:nvSpPr>
          <p:cNvPr id="272" name="Google Shape;272;p9"/>
          <p:cNvSpPr txBox="1"/>
          <p:nvPr/>
        </p:nvSpPr>
        <p:spPr>
          <a:xfrm>
            <a:off x="619946" y="3449345"/>
            <a:ext cx="1113755" cy="645412"/>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Clr>
                <a:srgbClr val="000000"/>
              </a:buClr>
              <a:buSzPts val="1800"/>
              <a:buFont typeface="Arial"/>
              <a:buNone/>
            </a:pPr>
            <a:r>
              <a:rPr b="0" i="0" lang="en-US" sz="1800" u="none" cap="none" strike="noStrike">
                <a:solidFill>
                  <a:srgbClr val="FFFFFF"/>
                </a:solidFill>
                <a:latin typeface="League Spartan"/>
                <a:ea typeface="League Spartan"/>
                <a:cs typeface="League Spartan"/>
                <a:sym typeface="League Spartan"/>
              </a:rPr>
              <a:t>How do I register?</a:t>
            </a:r>
            <a:endParaRPr b="0" i="0" sz="1400" u="none" cap="none" strike="noStrike">
              <a:solidFill>
                <a:srgbClr val="000000"/>
              </a:solidFill>
              <a:latin typeface="Arial"/>
              <a:ea typeface="Arial"/>
              <a:cs typeface="Arial"/>
              <a:sym typeface="Arial"/>
            </a:endParaRPr>
          </a:p>
        </p:txBody>
      </p:sp>
      <p:sp>
        <p:nvSpPr>
          <p:cNvPr id="273" name="Google Shape;273;p9"/>
          <p:cNvSpPr txBox="1"/>
          <p:nvPr/>
        </p:nvSpPr>
        <p:spPr>
          <a:xfrm>
            <a:off x="8250152" y="3028965"/>
            <a:ext cx="3385344" cy="1868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F4F4F3"/>
                </a:solidFill>
                <a:latin typeface="Open Sans"/>
                <a:ea typeface="Open Sans"/>
                <a:cs typeface="Open Sans"/>
                <a:sym typeface="Open Sans"/>
              </a:rPr>
              <a:t>Meet the Mentors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rgbClr val="F4F4F3"/>
                </a:solidFill>
                <a:latin typeface="Open Sans"/>
                <a:ea typeface="Open Sans"/>
                <a:cs typeface="Open Sans"/>
                <a:sym typeface="Open Sans"/>
              </a:rPr>
              <a:t>H&amp;S briefing/PPE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F4F4F3"/>
                </a:solidFill>
                <a:latin typeface="Open Sans"/>
                <a:ea typeface="Open Sans"/>
                <a:cs typeface="Open Sans"/>
                <a:sym typeface="Open Sans"/>
              </a:rPr>
              <a:t>Mentored on the tools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rgbClr val="F4F4F3"/>
                </a:solidFill>
                <a:latin typeface="Open Sans"/>
                <a:ea typeface="Open Sans"/>
                <a:cs typeface="Open Sans"/>
                <a:sym typeface="Open Sans"/>
              </a:rPr>
              <a:t>Breaks and lunch time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F4F4F3"/>
                </a:solidFill>
                <a:latin typeface="Open Sans"/>
                <a:ea typeface="Open Sans"/>
                <a:cs typeface="Open Sans"/>
                <a:sym typeface="Open Sans"/>
              </a:rPr>
              <a:t>Fun times!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t/>
            </a:r>
            <a:endParaRPr b="1" i="0" sz="1800" u="none" cap="none" strike="noStrike">
              <a:solidFill>
                <a:srgbClr val="F4F4F3"/>
              </a:solidFill>
              <a:latin typeface="Open Sans"/>
              <a:ea typeface="Open Sans"/>
              <a:cs typeface="Open Sans"/>
              <a:sym typeface="Open Sans"/>
            </a:endParaRPr>
          </a:p>
        </p:txBody>
      </p:sp>
      <p:sp>
        <p:nvSpPr>
          <p:cNvPr id="274" name="Google Shape;274;p9"/>
          <p:cNvSpPr txBox="1"/>
          <p:nvPr/>
        </p:nvSpPr>
        <p:spPr>
          <a:xfrm>
            <a:off x="6594064" y="3107184"/>
            <a:ext cx="1113755" cy="1312162"/>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Clr>
                <a:srgbClr val="000000"/>
              </a:buClr>
              <a:buSzPts val="1800"/>
              <a:buFont typeface="Arial"/>
              <a:buNone/>
            </a:pPr>
            <a:r>
              <a:rPr b="0" i="0" lang="en-US" sz="1800" u="none" cap="none" strike="noStrike">
                <a:solidFill>
                  <a:srgbClr val="F4F4F3"/>
                </a:solidFill>
                <a:latin typeface="League Spartan"/>
                <a:ea typeface="League Spartan"/>
                <a:cs typeface="League Spartan"/>
                <a:sym typeface="League Spartan"/>
              </a:rPr>
              <a:t>What happens on a project?</a:t>
            </a:r>
            <a:endParaRPr b="0" i="0" sz="1400" u="none" cap="none" strike="noStrike">
              <a:solidFill>
                <a:srgbClr val="000000"/>
              </a:solidFill>
              <a:latin typeface="Arial"/>
              <a:ea typeface="Arial"/>
              <a:cs typeface="Arial"/>
              <a:sym typeface="Arial"/>
            </a:endParaRPr>
          </a:p>
        </p:txBody>
      </p:sp>
      <p:sp>
        <p:nvSpPr>
          <p:cNvPr id="275" name="Google Shape;275;p9"/>
          <p:cNvSpPr txBox="1"/>
          <p:nvPr/>
        </p:nvSpPr>
        <p:spPr>
          <a:xfrm>
            <a:off x="12568181" y="3362056"/>
            <a:ext cx="1113755" cy="1004060"/>
          </a:xfrm>
          <a:prstGeom prst="rect">
            <a:avLst/>
          </a:prstGeom>
          <a:noFill/>
          <a:ln>
            <a:noFill/>
          </a:ln>
        </p:spPr>
        <p:txBody>
          <a:bodyPr anchorCtr="0" anchor="t" bIns="0" lIns="0" spcFirstLastPara="1" rIns="0" wrap="square" tIns="0">
            <a:spAutoFit/>
          </a:bodyPr>
          <a:lstStyle/>
          <a:p>
            <a:pPr indent="0" lvl="0" marL="0" marR="0" rtl="0" algn="ctr">
              <a:lnSpc>
                <a:spcPct val="146000"/>
              </a:lnSpc>
              <a:spcBef>
                <a:spcPts val="0"/>
              </a:spcBef>
              <a:spcAft>
                <a:spcPts val="0"/>
              </a:spcAft>
              <a:buClr>
                <a:srgbClr val="000000"/>
              </a:buClr>
              <a:buSzPts val="1900"/>
              <a:buFont typeface="Arial"/>
              <a:buNone/>
            </a:pPr>
            <a:r>
              <a:rPr b="0" i="0" lang="en-US" sz="1900" u="none" cap="none" strike="noStrike">
                <a:solidFill>
                  <a:srgbClr val="FFFFFF"/>
                </a:solidFill>
                <a:latin typeface="League Spartan"/>
                <a:ea typeface="League Spartan"/>
                <a:cs typeface="League Spartan"/>
                <a:sym typeface="League Spartan"/>
              </a:rPr>
              <a:t>What happens next?</a:t>
            </a:r>
            <a:endParaRPr b="0" i="0" sz="1400" u="none" cap="none" strike="noStrike">
              <a:solidFill>
                <a:srgbClr val="000000"/>
              </a:solidFill>
              <a:latin typeface="Arial"/>
              <a:ea typeface="Arial"/>
              <a:cs typeface="Arial"/>
              <a:sym typeface="Arial"/>
            </a:endParaRPr>
          </a:p>
        </p:txBody>
      </p:sp>
      <p:sp>
        <p:nvSpPr>
          <p:cNvPr id="276" name="Google Shape;276;p9"/>
          <p:cNvSpPr txBox="1"/>
          <p:nvPr/>
        </p:nvSpPr>
        <p:spPr>
          <a:xfrm>
            <a:off x="2252586" y="7481628"/>
            <a:ext cx="3385344" cy="20523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-Up to 3 weeks pre-project</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-Flexible placements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-Support with lunch/travel available where needed</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-No prior experience required</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-Experience tailored to needs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t/>
            </a:r>
            <a:endParaRPr b="0" i="0" sz="1700" u="none" cap="none" strike="noStrike">
              <a:solidFill>
                <a:srgbClr val="F4F4F3"/>
              </a:solidFill>
              <a:latin typeface="Open Sans"/>
              <a:ea typeface="Open Sans"/>
              <a:cs typeface="Open Sans"/>
              <a:sym typeface="Open Sans"/>
            </a:endParaRPr>
          </a:p>
        </p:txBody>
      </p:sp>
      <p:sp>
        <p:nvSpPr>
          <p:cNvPr id="277" name="Google Shape;277;p9"/>
          <p:cNvSpPr txBox="1"/>
          <p:nvPr/>
        </p:nvSpPr>
        <p:spPr>
          <a:xfrm>
            <a:off x="8250152" y="7481628"/>
            <a:ext cx="3385344" cy="20523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-Min. 3 days on site for accreditation</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-Skills vary per project</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-Mentor/Assessor support</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-C&amp;G certificate sent in post</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FFFFF"/>
                </a:solidFill>
                <a:latin typeface="Open Sans"/>
                <a:ea typeface="Open Sans"/>
                <a:cs typeface="Open Sans"/>
                <a:sym typeface="Open Sans"/>
              </a:rPr>
              <a:t>-Other work-readiness opps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t/>
            </a:r>
            <a:endParaRPr b="0" i="0" sz="1700" u="none" cap="none" strike="noStrike">
              <a:solidFill>
                <a:srgbClr val="FFFFFF"/>
              </a:solidFill>
              <a:latin typeface="Open Sans"/>
              <a:ea typeface="Open Sans"/>
              <a:cs typeface="Open Sans"/>
              <a:sym typeface="Open Sans"/>
            </a:endParaRPr>
          </a:p>
        </p:txBody>
      </p:sp>
      <p:sp>
        <p:nvSpPr>
          <p:cNvPr id="278" name="Google Shape;278;p9"/>
          <p:cNvSpPr txBox="1"/>
          <p:nvPr/>
        </p:nvSpPr>
        <p:spPr>
          <a:xfrm>
            <a:off x="14203490" y="7501255"/>
            <a:ext cx="3385344" cy="17570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-Next Steps Guide sent 1 week after final day on project</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-Our team can stay in touch for up to 3 months - opportunities shared if opted in</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700"/>
              <a:buFont typeface="Arial"/>
              <a:buNone/>
            </a:pPr>
            <a:r>
              <a:rPr b="0" i="0" lang="en-US" sz="1700" u="none" cap="none" strike="noStrike">
                <a:solidFill>
                  <a:srgbClr val="F4F4F3"/>
                </a:solidFill>
                <a:latin typeface="Open Sans"/>
                <a:ea typeface="Open Sans"/>
                <a:cs typeface="Open Sans"/>
                <a:sym typeface="Open Sans"/>
              </a:rPr>
              <a:t>-Character reference available</a:t>
            </a:r>
            <a:endParaRPr b="0" i="0" sz="1400" u="none" cap="none" strike="noStrike">
              <a:solidFill>
                <a:srgbClr val="000000"/>
              </a:solidFill>
              <a:latin typeface="Arial"/>
              <a:ea typeface="Arial"/>
              <a:cs typeface="Arial"/>
              <a:sym typeface="Arial"/>
            </a:endParaRPr>
          </a:p>
        </p:txBody>
      </p:sp>
      <p:sp>
        <p:nvSpPr>
          <p:cNvPr id="279" name="Google Shape;279;p9"/>
          <p:cNvSpPr txBox="1"/>
          <p:nvPr/>
        </p:nvSpPr>
        <p:spPr>
          <a:xfrm>
            <a:off x="946062" y="5810654"/>
            <a:ext cx="225588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200" u="none" cap="none" strike="noStrike">
                <a:solidFill>
                  <a:srgbClr val="2B2A2A"/>
                </a:solidFill>
                <a:latin typeface="Open Sans"/>
                <a:ea typeface="Open Sans"/>
                <a:cs typeface="Open Sans"/>
                <a:sym typeface="Open Sans"/>
              </a:rPr>
              <a:t>PRE</a:t>
            </a:r>
            <a:endParaRPr b="0" i="0" sz="1400" u="none" cap="none" strike="noStrike">
              <a:solidFill>
                <a:srgbClr val="000000"/>
              </a:solidFill>
              <a:latin typeface="Arial"/>
              <a:ea typeface="Arial"/>
              <a:cs typeface="Arial"/>
              <a:sym typeface="Arial"/>
            </a:endParaRPr>
          </a:p>
        </p:txBody>
      </p:sp>
      <p:sp>
        <p:nvSpPr>
          <p:cNvPr id="280" name="Google Shape;280;p9"/>
          <p:cNvSpPr txBox="1"/>
          <p:nvPr/>
        </p:nvSpPr>
        <p:spPr>
          <a:xfrm>
            <a:off x="3774060" y="5810654"/>
            <a:ext cx="225588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200" u="none" cap="none" strike="noStrike">
                <a:solidFill>
                  <a:srgbClr val="F4F4F3"/>
                </a:solidFill>
                <a:latin typeface="Open Sans"/>
                <a:ea typeface="Open Sans"/>
                <a:cs typeface="Open Sans"/>
                <a:sym typeface="Open Sans"/>
              </a:rPr>
              <a:t>PROJECT</a:t>
            </a:r>
            <a:endParaRPr b="0" i="0" sz="1400" u="none" cap="none" strike="noStrike">
              <a:solidFill>
                <a:srgbClr val="000000"/>
              </a:solidFill>
              <a:latin typeface="Arial"/>
              <a:ea typeface="Arial"/>
              <a:cs typeface="Arial"/>
              <a:sym typeface="Arial"/>
            </a:endParaRPr>
          </a:p>
        </p:txBody>
      </p:sp>
      <p:sp>
        <p:nvSpPr>
          <p:cNvPr id="281" name="Google Shape;281;p9"/>
          <p:cNvSpPr txBox="1"/>
          <p:nvPr/>
        </p:nvSpPr>
        <p:spPr>
          <a:xfrm>
            <a:off x="6602057" y="5810654"/>
            <a:ext cx="225588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200" u="none" cap="none" strike="noStrike">
                <a:solidFill>
                  <a:srgbClr val="2B2A2A"/>
                </a:solidFill>
                <a:latin typeface="Open Sans"/>
                <a:ea typeface="Open Sans"/>
                <a:cs typeface="Open Sans"/>
                <a:sym typeface="Open Sans"/>
              </a:rPr>
              <a:t>ON</a:t>
            </a:r>
            <a:endParaRPr b="0" i="0" sz="1400" u="none" cap="none" strike="noStrike">
              <a:solidFill>
                <a:srgbClr val="000000"/>
              </a:solidFill>
              <a:latin typeface="Arial"/>
              <a:ea typeface="Arial"/>
              <a:cs typeface="Arial"/>
              <a:sym typeface="Arial"/>
            </a:endParaRPr>
          </a:p>
        </p:txBody>
      </p:sp>
      <p:sp>
        <p:nvSpPr>
          <p:cNvPr id="282" name="Google Shape;282;p9"/>
          <p:cNvSpPr txBox="1"/>
          <p:nvPr/>
        </p:nvSpPr>
        <p:spPr>
          <a:xfrm>
            <a:off x="9430055" y="5810654"/>
            <a:ext cx="225588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200" u="none" cap="none" strike="noStrike">
                <a:solidFill>
                  <a:srgbClr val="F4F4F3"/>
                </a:solidFill>
                <a:latin typeface="Open Sans"/>
                <a:ea typeface="Open Sans"/>
                <a:cs typeface="Open Sans"/>
                <a:sym typeface="Open Sans"/>
              </a:rPr>
              <a:t>SITE</a:t>
            </a:r>
            <a:endParaRPr b="0" i="0" sz="1400" u="none" cap="none" strike="noStrike">
              <a:solidFill>
                <a:srgbClr val="000000"/>
              </a:solidFill>
              <a:latin typeface="Arial"/>
              <a:ea typeface="Arial"/>
              <a:cs typeface="Arial"/>
              <a:sym typeface="Arial"/>
            </a:endParaRPr>
          </a:p>
        </p:txBody>
      </p:sp>
      <p:sp>
        <p:nvSpPr>
          <p:cNvPr id="283" name="Google Shape;283;p9"/>
          <p:cNvSpPr txBox="1"/>
          <p:nvPr/>
        </p:nvSpPr>
        <p:spPr>
          <a:xfrm>
            <a:off x="12258052" y="5810654"/>
            <a:ext cx="225588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200" u="none" cap="none" strike="noStrike">
                <a:solidFill>
                  <a:srgbClr val="2B2A2A"/>
                </a:solidFill>
                <a:latin typeface="Open Sans"/>
                <a:ea typeface="Open Sans"/>
                <a:cs typeface="Open Sans"/>
                <a:sym typeface="Open Sans"/>
              </a:rPr>
              <a:t>POST</a:t>
            </a:r>
            <a:endParaRPr b="0" i="0" sz="1400" u="none" cap="none" strike="noStrike">
              <a:solidFill>
                <a:srgbClr val="000000"/>
              </a:solidFill>
              <a:latin typeface="Arial"/>
              <a:ea typeface="Arial"/>
              <a:cs typeface="Arial"/>
              <a:sym typeface="Arial"/>
            </a:endParaRPr>
          </a:p>
        </p:txBody>
      </p:sp>
      <p:sp>
        <p:nvSpPr>
          <p:cNvPr id="284" name="Google Shape;284;p9"/>
          <p:cNvSpPr txBox="1"/>
          <p:nvPr/>
        </p:nvSpPr>
        <p:spPr>
          <a:xfrm>
            <a:off x="15086050" y="5810654"/>
            <a:ext cx="2255888" cy="5378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1" i="0" lang="en-US" sz="3200" u="none" cap="none" strike="noStrike">
                <a:solidFill>
                  <a:srgbClr val="F4F4F3"/>
                </a:solidFill>
                <a:latin typeface="Open Sans"/>
                <a:ea typeface="Open Sans"/>
                <a:cs typeface="Open Sans"/>
                <a:sym typeface="Open Sans"/>
              </a:rPr>
              <a:t>PROJECT</a:t>
            </a:r>
            <a:endParaRPr b="0" i="0" sz="1400" u="none" cap="none" strike="noStrike">
              <a:solidFill>
                <a:srgbClr val="000000"/>
              </a:solidFill>
              <a:latin typeface="Arial"/>
              <a:ea typeface="Arial"/>
              <a:cs typeface="Arial"/>
              <a:sym typeface="Arial"/>
            </a:endParaRPr>
          </a:p>
        </p:txBody>
      </p:sp>
      <p:sp>
        <p:nvSpPr>
          <p:cNvPr id="285" name="Google Shape;285;p9"/>
          <p:cNvSpPr txBox="1"/>
          <p:nvPr/>
        </p:nvSpPr>
        <p:spPr>
          <a:xfrm>
            <a:off x="14222540" y="3010125"/>
            <a:ext cx="3366294" cy="1868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rgbClr val="FFFFFF"/>
                </a:solidFill>
                <a:latin typeface="Open Sans"/>
                <a:ea typeface="Open Sans"/>
                <a:cs typeface="Open Sans"/>
                <a:sym typeface="Open Sans"/>
              </a:rPr>
              <a:t>Another project?</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FFFFFF"/>
                </a:solidFill>
                <a:latin typeface="Open Sans"/>
                <a:ea typeface="Open Sans"/>
                <a:cs typeface="Open Sans"/>
                <a:sym typeface="Open Sans"/>
              </a:rPr>
              <a:t>CSCS card?</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rgbClr val="FFFFFF"/>
                </a:solidFill>
                <a:latin typeface="Open Sans"/>
                <a:ea typeface="Open Sans"/>
                <a:cs typeface="Open Sans"/>
                <a:sym typeface="Open Sans"/>
              </a:rPr>
              <a:t>Support with further </a:t>
            </a:r>
            <a:r>
              <a:rPr b="1" i="0" lang="en-US" sz="1800" u="none" cap="none" strike="noStrike">
                <a:solidFill>
                  <a:srgbClr val="FFFFFF"/>
                </a:solidFill>
                <a:latin typeface="Open Sans"/>
                <a:ea typeface="Open Sans"/>
                <a:cs typeface="Open Sans"/>
                <a:sym typeface="Open Sans"/>
              </a:rPr>
              <a:t>training/careers/links to employers?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t/>
            </a:r>
            <a:endParaRPr b="1" i="0" sz="1800" u="none" cap="none" strike="noStrike">
              <a:solidFill>
                <a:srgbClr val="FFFFFF"/>
              </a:solidFill>
              <a:latin typeface="Open Sans"/>
              <a:ea typeface="Open Sans"/>
              <a:cs typeface="Open Sans"/>
              <a:sym typeface="Open Sans"/>
            </a:endParaRPr>
          </a:p>
        </p:txBody>
      </p:sp>
      <p:sp>
        <p:nvSpPr>
          <p:cNvPr id="286" name="Google Shape;286;p9"/>
          <p:cNvSpPr/>
          <p:nvPr/>
        </p:nvSpPr>
        <p:spPr>
          <a:xfrm>
            <a:off x="12773929" y="8383251"/>
            <a:ext cx="778460" cy="946457"/>
          </a:xfrm>
          <a:custGeom>
            <a:rect b="b" l="l" r="r" t="t"/>
            <a:pathLst>
              <a:path extrusionOk="0" h="946457" w="778460">
                <a:moveTo>
                  <a:pt x="0" y="0"/>
                </a:moveTo>
                <a:lnTo>
                  <a:pt x="778460" y="0"/>
                </a:lnTo>
                <a:lnTo>
                  <a:pt x="778460" y="946457"/>
                </a:lnTo>
                <a:lnTo>
                  <a:pt x="0" y="946457"/>
                </a:lnTo>
                <a:lnTo>
                  <a:pt x="0" y="0"/>
                </a:lnTo>
                <a:close/>
              </a:path>
            </a:pathLst>
          </a:custGeom>
          <a:blipFill rotWithShape="1">
            <a:blip r:embed="rId8">
              <a:alphaModFix/>
            </a:blip>
            <a:stretch>
              <a:fillRect b="0" l="0" r="0" t="0"/>
            </a:stretch>
          </a:blipFill>
          <a:ln>
            <a:noFill/>
          </a:ln>
        </p:spPr>
      </p:sp>
      <p:sp>
        <p:nvSpPr>
          <p:cNvPr id="287" name="Google Shape;287;p9"/>
          <p:cNvSpPr/>
          <p:nvPr/>
        </p:nvSpPr>
        <p:spPr>
          <a:xfrm>
            <a:off x="7838848" y="1075231"/>
            <a:ext cx="4104612" cy="1154422"/>
          </a:xfrm>
          <a:custGeom>
            <a:rect b="b" l="l" r="r" t="t"/>
            <a:pathLst>
              <a:path extrusionOk="0" h="1154422" w="4104612">
                <a:moveTo>
                  <a:pt x="0" y="0"/>
                </a:moveTo>
                <a:lnTo>
                  <a:pt x="4104612" y="0"/>
                </a:lnTo>
                <a:lnTo>
                  <a:pt x="4104612" y="1154422"/>
                </a:lnTo>
                <a:lnTo>
                  <a:pt x="0" y="1154422"/>
                </a:lnTo>
                <a:lnTo>
                  <a:pt x="0" y="0"/>
                </a:lnTo>
                <a:close/>
              </a:path>
            </a:pathLst>
          </a:custGeom>
          <a:blipFill rotWithShape="1">
            <a:blip r:embed="rId9">
              <a:alphaModFix/>
            </a:blip>
            <a:stretch>
              <a:fillRect b="0" l="0" r="0" t="0"/>
            </a:stretch>
          </a:blipFill>
          <a:ln>
            <a:noFill/>
          </a:ln>
        </p:spPr>
      </p:sp>
      <p:sp>
        <p:nvSpPr>
          <p:cNvPr id="288" name="Google Shape;288;p9"/>
          <p:cNvSpPr txBox="1"/>
          <p:nvPr/>
        </p:nvSpPr>
        <p:spPr>
          <a:xfrm>
            <a:off x="8092100" y="1227671"/>
            <a:ext cx="3637775" cy="724194"/>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Clr>
                <a:srgbClr val="000000"/>
              </a:buClr>
              <a:buSzPts val="2099"/>
              <a:buFont typeface="Arial"/>
              <a:buNone/>
            </a:pPr>
            <a:r>
              <a:rPr b="1" i="0" lang="en-US" sz="2099" u="sng" cap="none" strike="noStrike">
                <a:solidFill>
                  <a:schemeClr val="hlink"/>
                </a:solidFill>
                <a:latin typeface="Open Sans"/>
                <a:ea typeface="Open Sans"/>
                <a:cs typeface="Open Sans"/>
                <a:sym typeface="Open Sans"/>
                <a:hlinkClick r:id="rId10"/>
              </a:rPr>
              <a:t>More info &amp; our registration process here</a:t>
            </a:r>
            <a:endParaRPr b="0" i="0" sz="1400" u="none" cap="none" strike="noStrike">
              <a:solidFill>
                <a:srgbClr val="000000"/>
              </a:solidFill>
              <a:latin typeface="Arial"/>
              <a:ea typeface="Arial"/>
              <a:cs typeface="Arial"/>
              <a:sym typeface="Arial"/>
            </a:endParaRPr>
          </a:p>
        </p:txBody>
      </p:sp>
      <p:sp>
        <p:nvSpPr>
          <p:cNvPr id="289" name="Google Shape;289;p9"/>
          <p:cNvSpPr/>
          <p:nvPr/>
        </p:nvSpPr>
        <p:spPr>
          <a:xfrm>
            <a:off x="13963835" y="1113072"/>
            <a:ext cx="3726280" cy="1048016"/>
          </a:xfrm>
          <a:custGeom>
            <a:rect b="b" l="l" r="r" t="t"/>
            <a:pathLst>
              <a:path extrusionOk="0" h="1048016" w="3726280">
                <a:moveTo>
                  <a:pt x="0" y="0"/>
                </a:moveTo>
                <a:lnTo>
                  <a:pt x="3726279" y="0"/>
                </a:lnTo>
                <a:lnTo>
                  <a:pt x="3726279" y="1048016"/>
                </a:lnTo>
                <a:lnTo>
                  <a:pt x="0" y="1048016"/>
                </a:lnTo>
                <a:lnTo>
                  <a:pt x="0" y="0"/>
                </a:lnTo>
                <a:close/>
              </a:path>
            </a:pathLst>
          </a:custGeom>
          <a:blipFill rotWithShape="1">
            <a:blip r:embed="rId9">
              <a:alphaModFix/>
            </a:blip>
            <a:stretch>
              <a:fillRect b="0" l="0" r="0" t="0"/>
            </a:stretch>
          </a:blipFill>
          <a:ln>
            <a:noFill/>
          </a:ln>
        </p:spPr>
      </p:sp>
      <p:sp>
        <p:nvSpPr>
          <p:cNvPr id="290" name="Google Shape;290;p9"/>
          <p:cNvSpPr txBox="1"/>
          <p:nvPr/>
        </p:nvSpPr>
        <p:spPr>
          <a:xfrm>
            <a:off x="13219139" y="1383655"/>
            <a:ext cx="5215672" cy="448571"/>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2597"/>
              <a:buFont typeface="Arial"/>
              <a:buNone/>
            </a:pPr>
            <a:r>
              <a:rPr b="1" i="0" lang="en-US" sz="2597" u="sng" cap="none" strike="noStrike">
                <a:solidFill>
                  <a:schemeClr val="hlink"/>
                </a:solidFill>
                <a:latin typeface="Open Sans"/>
                <a:ea typeface="Open Sans"/>
                <a:cs typeface="Open Sans"/>
                <a:sym typeface="Open Sans"/>
                <a:hlinkClick r:id="rId11"/>
              </a:rPr>
              <a:t>FAQ</a:t>
            </a:r>
            <a:r>
              <a:rPr b="1" i="0" lang="en-US" sz="2597" u="sng" cap="none" strike="noStrike">
                <a:solidFill>
                  <a:srgbClr val="FFFFFF"/>
                </a:solidFill>
                <a:latin typeface="Open Sans"/>
                <a:ea typeface="Open Sans"/>
                <a:cs typeface="Open Sans"/>
                <a:sym typeface="Open Sans"/>
              </a:rPr>
              <a:t>s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68511" l="0" r="0" t="-68511"/>
            </a:stretch>
          </a:blipFill>
          <a:ln>
            <a:noFill/>
          </a:ln>
        </p:spPr>
      </p:sp>
      <p:grpSp>
        <p:nvGrpSpPr>
          <p:cNvPr id="296" name="Google Shape;296;p10"/>
          <p:cNvGrpSpPr/>
          <p:nvPr/>
        </p:nvGrpSpPr>
        <p:grpSpPr>
          <a:xfrm>
            <a:off x="2559431" y="1392922"/>
            <a:ext cx="6228886" cy="7356496"/>
            <a:chOff x="0" y="-38100"/>
            <a:chExt cx="1640530" cy="1937513"/>
          </a:xfrm>
        </p:grpSpPr>
        <p:sp>
          <p:nvSpPr>
            <p:cNvPr id="297" name="Google Shape;297;p10"/>
            <p:cNvSpPr/>
            <p:nvPr/>
          </p:nvSpPr>
          <p:spPr>
            <a:xfrm>
              <a:off x="0" y="0"/>
              <a:ext cx="1640530" cy="1899413"/>
            </a:xfrm>
            <a:custGeom>
              <a:rect b="b" l="l" r="r" t="t"/>
              <a:pathLst>
                <a:path extrusionOk="0" h="1899413" w="1640530">
                  <a:moveTo>
                    <a:pt x="0" y="0"/>
                  </a:moveTo>
                  <a:lnTo>
                    <a:pt x="1640530" y="0"/>
                  </a:lnTo>
                  <a:lnTo>
                    <a:pt x="1640530" y="1899413"/>
                  </a:lnTo>
                  <a:lnTo>
                    <a:pt x="0" y="1899413"/>
                  </a:lnTo>
                  <a:close/>
                </a:path>
              </a:pathLst>
            </a:custGeom>
            <a:solidFill>
              <a:srgbClr val="E51B24"/>
            </a:solidFill>
            <a:ln>
              <a:noFill/>
            </a:ln>
          </p:spPr>
        </p:sp>
        <p:sp>
          <p:nvSpPr>
            <p:cNvPr id="298" name="Google Shape;298;p10"/>
            <p:cNvSpPr txBox="1"/>
            <p:nvPr/>
          </p:nvSpPr>
          <p:spPr>
            <a:xfrm>
              <a:off x="0" y="-38100"/>
              <a:ext cx="1640530" cy="19375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9" name="Google Shape;299;p10"/>
          <p:cNvGrpSpPr/>
          <p:nvPr/>
        </p:nvGrpSpPr>
        <p:grpSpPr>
          <a:xfrm>
            <a:off x="8988067" y="1392922"/>
            <a:ext cx="6740502" cy="3750578"/>
            <a:chOff x="0" y="-38100"/>
            <a:chExt cx="1775276" cy="987807"/>
          </a:xfrm>
        </p:grpSpPr>
        <p:sp>
          <p:nvSpPr>
            <p:cNvPr id="300" name="Google Shape;300;p10"/>
            <p:cNvSpPr/>
            <p:nvPr/>
          </p:nvSpPr>
          <p:spPr>
            <a:xfrm>
              <a:off x="0" y="0"/>
              <a:ext cx="1775276" cy="949707"/>
            </a:xfrm>
            <a:custGeom>
              <a:rect b="b" l="l" r="r" t="t"/>
              <a:pathLst>
                <a:path extrusionOk="0" h="949707" w="1775276">
                  <a:moveTo>
                    <a:pt x="0" y="0"/>
                  </a:moveTo>
                  <a:lnTo>
                    <a:pt x="1775276" y="0"/>
                  </a:lnTo>
                  <a:lnTo>
                    <a:pt x="1775276" y="949707"/>
                  </a:lnTo>
                  <a:lnTo>
                    <a:pt x="0" y="949707"/>
                  </a:lnTo>
                  <a:close/>
                </a:path>
              </a:pathLst>
            </a:custGeom>
            <a:solidFill>
              <a:srgbClr val="000000"/>
            </a:solidFill>
            <a:ln>
              <a:noFill/>
            </a:ln>
          </p:spPr>
        </p:sp>
        <p:sp>
          <p:nvSpPr>
            <p:cNvPr id="301" name="Google Shape;301;p10"/>
            <p:cNvSpPr txBox="1"/>
            <p:nvPr/>
          </p:nvSpPr>
          <p:spPr>
            <a:xfrm>
              <a:off x="0" y="-38100"/>
              <a:ext cx="1775276" cy="98780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0"/>
          <p:cNvGrpSpPr/>
          <p:nvPr/>
        </p:nvGrpSpPr>
        <p:grpSpPr>
          <a:xfrm>
            <a:off x="8988067" y="5163287"/>
            <a:ext cx="6740502" cy="3586130"/>
            <a:chOff x="0" y="-38100"/>
            <a:chExt cx="1775276" cy="944495"/>
          </a:xfrm>
        </p:grpSpPr>
        <p:sp>
          <p:nvSpPr>
            <p:cNvPr id="303" name="Google Shape;303;p10"/>
            <p:cNvSpPr/>
            <p:nvPr/>
          </p:nvSpPr>
          <p:spPr>
            <a:xfrm>
              <a:off x="0" y="0"/>
              <a:ext cx="1775276" cy="906395"/>
            </a:xfrm>
            <a:custGeom>
              <a:rect b="b" l="l" r="r" t="t"/>
              <a:pathLst>
                <a:path extrusionOk="0" h="906395" w="1775276">
                  <a:moveTo>
                    <a:pt x="0" y="0"/>
                  </a:moveTo>
                  <a:lnTo>
                    <a:pt x="1775276" y="0"/>
                  </a:lnTo>
                  <a:lnTo>
                    <a:pt x="1775276" y="906395"/>
                  </a:lnTo>
                  <a:lnTo>
                    <a:pt x="0" y="906395"/>
                  </a:lnTo>
                  <a:close/>
                </a:path>
              </a:pathLst>
            </a:custGeom>
            <a:solidFill>
              <a:srgbClr val="BFBFBF"/>
            </a:solidFill>
            <a:ln>
              <a:noFill/>
            </a:ln>
          </p:spPr>
        </p:sp>
        <p:sp>
          <p:nvSpPr>
            <p:cNvPr id="304" name="Google Shape;304;p10"/>
            <p:cNvSpPr txBox="1"/>
            <p:nvPr/>
          </p:nvSpPr>
          <p:spPr>
            <a:xfrm>
              <a:off x="0" y="-38100"/>
              <a:ext cx="1775276" cy="94449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10"/>
          <p:cNvSpPr txBox="1"/>
          <p:nvPr/>
        </p:nvSpPr>
        <p:spPr>
          <a:xfrm>
            <a:off x="2868032" y="1905642"/>
            <a:ext cx="5611800" cy="6864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4459"/>
              <a:buFont typeface="Arial"/>
              <a:buNone/>
            </a:pPr>
            <a:r>
              <a:rPr b="1" i="0" lang="en-US" sz="4459" u="none" cap="none" strike="noStrike">
                <a:solidFill>
                  <a:srgbClr val="FFFFFF"/>
                </a:solidFill>
                <a:latin typeface="Open Sans"/>
                <a:ea typeface="Open Sans"/>
                <a:cs typeface="Open Sans"/>
                <a:sym typeface="Open Sans"/>
              </a:rPr>
              <a:t>DAILY TIMETABLE</a:t>
            </a:r>
            <a:endParaRPr b="1" i="0" sz="1400" u="none" cap="none" strike="noStrike">
              <a:solidFill>
                <a:srgbClr val="000000"/>
              </a:solidFill>
              <a:latin typeface="Open Sans"/>
              <a:ea typeface="Open Sans"/>
              <a:cs typeface="Open Sans"/>
              <a:sym typeface="Open Sans"/>
            </a:endParaRPr>
          </a:p>
        </p:txBody>
      </p:sp>
      <p:sp>
        <p:nvSpPr>
          <p:cNvPr id="306" name="Google Shape;306;p10"/>
          <p:cNvSpPr txBox="1"/>
          <p:nvPr/>
        </p:nvSpPr>
        <p:spPr>
          <a:xfrm>
            <a:off x="9790694" y="1905642"/>
            <a:ext cx="5061000" cy="666900"/>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Clr>
                <a:srgbClr val="000000"/>
              </a:buClr>
              <a:buSzPts val="4332"/>
              <a:buFont typeface="Arial"/>
              <a:buNone/>
            </a:pPr>
            <a:r>
              <a:rPr b="1" i="0" lang="en-US" sz="4332" u="none" cap="none" strike="noStrike">
                <a:solidFill>
                  <a:srgbClr val="FFFFFF"/>
                </a:solidFill>
                <a:latin typeface="Open Sans"/>
                <a:ea typeface="Open Sans"/>
                <a:cs typeface="Open Sans"/>
                <a:sym typeface="Open Sans"/>
              </a:rPr>
              <a:t>ACCREDITATION</a:t>
            </a:r>
            <a:endParaRPr b="1" i="0" sz="1400" u="none" cap="none" strike="noStrike">
              <a:solidFill>
                <a:srgbClr val="000000"/>
              </a:solidFill>
              <a:latin typeface="Open Sans"/>
              <a:ea typeface="Open Sans"/>
              <a:cs typeface="Open Sans"/>
              <a:sym typeface="Open Sans"/>
            </a:endParaRPr>
          </a:p>
        </p:txBody>
      </p:sp>
      <p:sp>
        <p:nvSpPr>
          <p:cNvPr id="307" name="Google Shape;307;p10"/>
          <p:cNvSpPr txBox="1"/>
          <p:nvPr/>
        </p:nvSpPr>
        <p:spPr>
          <a:xfrm>
            <a:off x="10283518" y="5687689"/>
            <a:ext cx="4149600" cy="666900"/>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Clr>
                <a:srgbClr val="000000"/>
              </a:buClr>
              <a:buSzPts val="4332"/>
              <a:buFont typeface="Arial"/>
              <a:buNone/>
            </a:pPr>
            <a:r>
              <a:rPr b="1" i="0" lang="en-US" sz="4332" u="none" cap="none" strike="noStrike">
                <a:solidFill>
                  <a:srgbClr val="FFFFFF"/>
                </a:solidFill>
                <a:latin typeface="Open Sans"/>
                <a:ea typeface="Open Sans"/>
                <a:cs typeface="Open Sans"/>
                <a:sym typeface="Open Sans"/>
              </a:rPr>
              <a:t>EXTRAS</a:t>
            </a:r>
            <a:endParaRPr b="1" i="0" sz="1400" u="none" cap="none" strike="noStrike">
              <a:solidFill>
                <a:srgbClr val="000000"/>
              </a:solidFill>
              <a:latin typeface="Open Sans"/>
              <a:ea typeface="Open Sans"/>
              <a:cs typeface="Open Sans"/>
              <a:sym typeface="Open Sans"/>
            </a:endParaRPr>
          </a:p>
        </p:txBody>
      </p:sp>
      <p:sp>
        <p:nvSpPr>
          <p:cNvPr id="308" name="Google Shape;308;p10"/>
          <p:cNvSpPr txBox="1"/>
          <p:nvPr/>
        </p:nvSpPr>
        <p:spPr>
          <a:xfrm>
            <a:off x="3130952" y="3049966"/>
            <a:ext cx="6012900" cy="5461800"/>
          </a:xfrm>
          <a:prstGeom prst="rect">
            <a:avLst/>
          </a:prstGeom>
          <a:noFill/>
          <a:ln>
            <a:noFill/>
          </a:ln>
        </p:spPr>
        <p:txBody>
          <a:bodyPr anchorCtr="0" anchor="t" bIns="0" lIns="0" spcFirstLastPara="1" rIns="0" wrap="square" tIns="0">
            <a:spAutoFit/>
          </a:bodyPr>
          <a:lstStyle/>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9.45-10 - Arrival &amp; register</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10-10.15 - Induction / H&amp;S</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10.15-11.15 - On site </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11.15-11.30 - Break </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11.30-12.30 - On site </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000000"/>
                </a:solidFill>
                <a:latin typeface="Open Sans Medium"/>
                <a:ea typeface="Open Sans Medium"/>
                <a:cs typeface="Open Sans Medium"/>
                <a:sym typeface="Open Sans Medium"/>
              </a:rPr>
              <a:t>12.30-1.00</a:t>
            </a:r>
            <a:r>
              <a:rPr b="0" i="0" lang="en-US" sz="2000" u="none" cap="none" strike="noStrike">
                <a:solidFill>
                  <a:srgbClr val="FFFFFF"/>
                </a:solidFill>
                <a:latin typeface="Open Sans Medium"/>
                <a:ea typeface="Open Sans Medium"/>
                <a:cs typeface="Open Sans Medium"/>
                <a:sym typeface="Open Sans Medium"/>
              </a:rPr>
              <a:t> - Lunch </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1-2 - On site </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2-2.15 - Break</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2.15-3 - On site</a:t>
            </a:r>
            <a:endParaRPr b="0" i="0" sz="2000" u="none" cap="none" strike="noStrike">
              <a:solidFill>
                <a:srgbClr val="000000"/>
              </a:solidFill>
              <a:latin typeface="Open Sans Medium"/>
              <a:ea typeface="Open Sans Medium"/>
              <a:cs typeface="Open Sans Medium"/>
              <a:sym typeface="Open Sans Medium"/>
            </a:endParaRPr>
          </a:p>
          <a:p>
            <a:pPr indent="0" lvl="0" marL="0" marR="0" rtl="0" algn="l">
              <a:lnSpc>
                <a:spcPct val="186020"/>
              </a:lnSpc>
              <a:spcBef>
                <a:spcPts val="0"/>
              </a:spcBef>
              <a:spcAft>
                <a:spcPts val="0"/>
              </a:spcAft>
              <a:buClr>
                <a:srgbClr val="000000"/>
              </a:buClr>
              <a:buSzPts val="2000"/>
              <a:buFont typeface="Arial"/>
              <a:buNone/>
            </a:pPr>
            <a:r>
              <a:rPr b="0" i="0" lang="en-US" sz="2000" u="none" cap="none" strike="noStrike">
                <a:solidFill>
                  <a:srgbClr val="FFFFFF"/>
                </a:solidFill>
                <a:latin typeface="Open Sans Medium"/>
                <a:ea typeface="Open Sans Medium"/>
                <a:cs typeface="Open Sans Medium"/>
                <a:sym typeface="Open Sans Medium"/>
              </a:rPr>
              <a:t>3.00 - End of day - home time!</a:t>
            </a:r>
            <a:endParaRPr b="0" i="0" sz="2000" u="none" cap="none" strike="noStrike">
              <a:solidFill>
                <a:srgbClr val="000000"/>
              </a:solidFill>
              <a:latin typeface="Open Sans Medium"/>
              <a:ea typeface="Open Sans Medium"/>
              <a:cs typeface="Open Sans Medium"/>
              <a:sym typeface="Open Sans Medium"/>
            </a:endParaRPr>
          </a:p>
        </p:txBody>
      </p:sp>
      <p:sp>
        <p:nvSpPr>
          <p:cNvPr id="309" name="Google Shape;309;p10"/>
          <p:cNvSpPr txBox="1"/>
          <p:nvPr/>
        </p:nvSpPr>
        <p:spPr>
          <a:xfrm>
            <a:off x="9439987" y="2759436"/>
            <a:ext cx="6288600" cy="209370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Clr>
                <a:srgbClr val="000000"/>
              </a:buClr>
              <a:buSzPts val="1700"/>
              <a:buFont typeface="Arial"/>
              <a:buNone/>
            </a:pPr>
            <a:r>
              <a:rPr b="0" i="0" lang="en-US" sz="1700" u="none" cap="none" strike="noStrike">
                <a:solidFill>
                  <a:srgbClr val="FFFFFF"/>
                </a:solidFill>
                <a:latin typeface="Open Sans Medium"/>
                <a:ea typeface="Open Sans Medium"/>
                <a:cs typeface="Open Sans Medium"/>
                <a:sym typeface="Open Sans Medium"/>
              </a:rPr>
              <a:t>-Entry Level 3 City &amp; Guilds </a:t>
            </a:r>
            <a:endParaRPr b="0" i="0" sz="1700" u="none" cap="none" strike="noStrike">
              <a:solidFill>
                <a:srgbClr val="000000"/>
              </a:solidFill>
              <a:latin typeface="Open Sans Medium"/>
              <a:ea typeface="Open Sans Medium"/>
              <a:cs typeface="Open Sans Medium"/>
              <a:sym typeface="Open Sans Medium"/>
            </a:endParaRPr>
          </a:p>
          <a:p>
            <a:pPr indent="0" lvl="0" marL="0" marR="0" rtl="0" algn="l">
              <a:lnSpc>
                <a:spcPct val="140019"/>
              </a:lnSpc>
              <a:spcBef>
                <a:spcPts val="0"/>
              </a:spcBef>
              <a:spcAft>
                <a:spcPts val="0"/>
              </a:spcAft>
              <a:buClr>
                <a:srgbClr val="000000"/>
              </a:buClr>
              <a:buSzPts val="1700"/>
              <a:buFont typeface="Arial"/>
              <a:buNone/>
            </a:pPr>
            <a:r>
              <a:rPr b="0" i="0" lang="en-US" sz="1700" u="none" cap="none" strike="noStrike">
                <a:solidFill>
                  <a:srgbClr val="FFFFFF"/>
                </a:solidFill>
                <a:latin typeface="Open Sans Medium"/>
                <a:ea typeface="Open Sans Medium"/>
                <a:cs typeface="Open Sans Medium"/>
                <a:sym typeface="Open Sans Medium"/>
              </a:rPr>
              <a:t>-Min. 3 days on site for accreditation (15 guided learning hours)</a:t>
            </a:r>
            <a:endParaRPr b="0" i="0" sz="1700" u="none" cap="none" strike="noStrike">
              <a:solidFill>
                <a:srgbClr val="000000"/>
              </a:solidFill>
              <a:latin typeface="Open Sans Medium"/>
              <a:ea typeface="Open Sans Medium"/>
              <a:cs typeface="Open Sans Medium"/>
              <a:sym typeface="Open Sans Medium"/>
            </a:endParaRPr>
          </a:p>
          <a:p>
            <a:pPr indent="0" lvl="0" marL="0" marR="0" rtl="0" algn="l">
              <a:lnSpc>
                <a:spcPct val="140019"/>
              </a:lnSpc>
              <a:spcBef>
                <a:spcPts val="0"/>
              </a:spcBef>
              <a:spcAft>
                <a:spcPts val="0"/>
              </a:spcAft>
              <a:buClr>
                <a:srgbClr val="000000"/>
              </a:buClr>
              <a:buSzPts val="1700"/>
              <a:buFont typeface="Arial"/>
              <a:buNone/>
            </a:pPr>
            <a:r>
              <a:rPr b="0" i="0" lang="en-US" sz="1700" u="none" cap="none" strike="noStrike">
                <a:solidFill>
                  <a:srgbClr val="FFFFFF"/>
                </a:solidFill>
                <a:latin typeface="Open Sans Medium"/>
                <a:ea typeface="Open Sans Medium"/>
                <a:cs typeface="Open Sans Medium"/>
                <a:sym typeface="Open Sans Medium"/>
              </a:rPr>
              <a:t>-Skills vary per project</a:t>
            </a:r>
            <a:endParaRPr b="0" i="0" sz="1700" u="none" cap="none" strike="noStrike">
              <a:solidFill>
                <a:srgbClr val="000000"/>
              </a:solidFill>
              <a:latin typeface="Open Sans Medium"/>
              <a:ea typeface="Open Sans Medium"/>
              <a:cs typeface="Open Sans Medium"/>
              <a:sym typeface="Open Sans Medium"/>
            </a:endParaRPr>
          </a:p>
          <a:p>
            <a:pPr indent="0" lvl="0" marL="0" marR="0" rtl="0" algn="l">
              <a:lnSpc>
                <a:spcPct val="140019"/>
              </a:lnSpc>
              <a:spcBef>
                <a:spcPts val="0"/>
              </a:spcBef>
              <a:spcAft>
                <a:spcPts val="0"/>
              </a:spcAft>
              <a:buClr>
                <a:srgbClr val="000000"/>
              </a:buClr>
              <a:buSzPts val="1700"/>
              <a:buFont typeface="Arial"/>
              <a:buNone/>
            </a:pPr>
            <a:r>
              <a:rPr b="0" i="0" lang="en-US" sz="1700" u="none" cap="none" strike="noStrike">
                <a:solidFill>
                  <a:srgbClr val="FFFFFF"/>
                </a:solidFill>
                <a:latin typeface="Open Sans Medium"/>
                <a:ea typeface="Open Sans Medium"/>
                <a:cs typeface="Open Sans Medium"/>
                <a:sym typeface="Open Sans Medium"/>
              </a:rPr>
              <a:t>-Mentor/Assessor support</a:t>
            </a:r>
            <a:endParaRPr b="0" i="0" sz="1700" u="none" cap="none" strike="noStrike">
              <a:solidFill>
                <a:srgbClr val="000000"/>
              </a:solidFill>
              <a:latin typeface="Open Sans Medium"/>
              <a:ea typeface="Open Sans Medium"/>
              <a:cs typeface="Open Sans Medium"/>
              <a:sym typeface="Open Sans Medium"/>
            </a:endParaRPr>
          </a:p>
          <a:p>
            <a:pPr indent="0" lvl="0" marL="0" marR="0" rtl="0" algn="l">
              <a:lnSpc>
                <a:spcPct val="140019"/>
              </a:lnSpc>
              <a:spcBef>
                <a:spcPts val="0"/>
              </a:spcBef>
              <a:spcAft>
                <a:spcPts val="0"/>
              </a:spcAft>
              <a:buClr>
                <a:srgbClr val="000000"/>
              </a:buClr>
              <a:buSzPts val="1700"/>
              <a:buFont typeface="Arial"/>
              <a:buNone/>
            </a:pPr>
            <a:r>
              <a:rPr b="0" i="0" lang="en-US" sz="1700" u="none" cap="none" strike="noStrike">
                <a:solidFill>
                  <a:srgbClr val="FFFFFF"/>
                </a:solidFill>
                <a:latin typeface="Open Sans Medium"/>
                <a:ea typeface="Open Sans Medium"/>
                <a:cs typeface="Open Sans Medium"/>
                <a:sym typeface="Open Sans Medium"/>
              </a:rPr>
              <a:t>-C&amp;G certificate sent in post - up to 6 weeks</a:t>
            </a:r>
            <a:endParaRPr b="0" i="0" sz="1700" u="none" cap="none" strike="noStrike">
              <a:solidFill>
                <a:srgbClr val="000000"/>
              </a:solidFill>
              <a:latin typeface="Open Sans Medium"/>
              <a:ea typeface="Open Sans Medium"/>
              <a:cs typeface="Open Sans Medium"/>
              <a:sym typeface="Open Sans Medium"/>
            </a:endParaRPr>
          </a:p>
        </p:txBody>
      </p:sp>
      <p:sp>
        <p:nvSpPr>
          <p:cNvPr id="310" name="Google Shape;310;p10"/>
          <p:cNvSpPr/>
          <p:nvPr/>
        </p:nvSpPr>
        <p:spPr>
          <a:xfrm>
            <a:off x="-365127" y="9978120"/>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0"/>
          <p:cNvSpPr/>
          <p:nvPr/>
        </p:nvSpPr>
        <p:spPr>
          <a:xfrm>
            <a:off x="-241302" y="-56923"/>
            <a:ext cx="18770605" cy="891620"/>
          </a:xfrm>
          <a:prstGeom prst="rect">
            <a:avLst/>
          </a:prstGeom>
          <a:solidFill>
            <a:srgbClr val="E51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0"/>
          <p:cNvSpPr txBox="1"/>
          <p:nvPr/>
        </p:nvSpPr>
        <p:spPr>
          <a:xfrm>
            <a:off x="9571051" y="6764955"/>
            <a:ext cx="5135100" cy="122190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Clr>
                <a:srgbClr val="000000"/>
              </a:buClr>
              <a:buSzPts val="2089"/>
              <a:buFont typeface="Arial"/>
              <a:buNone/>
            </a:pPr>
            <a:r>
              <a:rPr b="0" i="0" lang="en-US" sz="2089" u="none" cap="none" strike="noStrike">
                <a:solidFill>
                  <a:srgbClr val="FFFFFF"/>
                </a:solidFill>
                <a:latin typeface="Open Sans Medium"/>
                <a:ea typeface="Open Sans Medium"/>
                <a:cs typeface="Open Sans Medium"/>
                <a:sym typeface="Open Sans Medium"/>
              </a:rPr>
              <a:t>-All PPE provided</a:t>
            </a:r>
            <a:endParaRPr b="0" i="0" sz="1400" u="none" cap="none" strike="noStrike">
              <a:solidFill>
                <a:srgbClr val="000000"/>
              </a:solidFill>
              <a:latin typeface="Open Sans Medium"/>
              <a:ea typeface="Open Sans Medium"/>
              <a:cs typeface="Open Sans Medium"/>
              <a:sym typeface="Open Sans Medium"/>
            </a:endParaRPr>
          </a:p>
          <a:p>
            <a:pPr indent="0" lvl="0" marL="0" marR="0" rtl="0" algn="l">
              <a:lnSpc>
                <a:spcPct val="140019"/>
              </a:lnSpc>
              <a:spcBef>
                <a:spcPts val="0"/>
              </a:spcBef>
              <a:spcAft>
                <a:spcPts val="0"/>
              </a:spcAft>
              <a:buClr>
                <a:srgbClr val="000000"/>
              </a:buClr>
              <a:buSzPts val="2089"/>
              <a:buFont typeface="Arial"/>
              <a:buNone/>
            </a:pPr>
            <a:r>
              <a:rPr b="0" i="0" lang="en-US" sz="2089" u="none" cap="none" strike="noStrike">
                <a:solidFill>
                  <a:srgbClr val="FFFFFF"/>
                </a:solidFill>
                <a:latin typeface="Open Sans Medium"/>
                <a:ea typeface="Open Sans Medium"/>
                <a:cs typeface="Open Sans Medium"/>
                <a:sym typeface="Open Sans Medium"/>
              </a:rPr>
              <a:t>-30mins careers/employability session where timetable/partnerships allow</a:t>
            </a:r>
            <a:endParaRPr b="0" i="0" sz="1400" u="none" cap="none" strike="noStrike">
              <a:solidFill>
                <a:srgbClr val="000000"/>
              </a:solidFill>
              <a:latin typeface="Open Sans Medium"/>
              <a:ea typeface="Open Sans Medium"/>
              <a:cs typeface="Open Sans Medium"/>
              <a:sym typeface="Open Sans Medium"/>
            </a:endParaRPr>
          </a:p>
        </p:txBody>
      </p:sp>
      <p:sp>
        <p:nvSpPr>
          <p:cNvPr id="313" name="Google Shape;313;p10"/>
          <p:cNvSpPr txBox="1"/>
          <p:nvPr/>
        </p:nvSpPr>
        <p:spPr>
          <a:xfrm>
            <a:off x="2250830" y="2662854"/>
            <a:ext cx="6228886" cy="26428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595"/>
              <a:buFont typeface="Arial"/>
              <a:buNone/>
            </a:pPr>
            <a:r>
              <a:rPr b="0" i="1" lang="en-US" sz="1595" u="none" cap="none" strike="noStrike">
                <a:solidFill>
                  <a:srgbClr val="FFFFFF"/>
                </a:solidFill>
                <a:latin typeface="Sansita"/>
                <a:ea typeface="Sansita"/>
                <a:cs typeface="Sansita"/>
                <a:sym typeface="Sansita"/>
              </a:rPr>
              <a:t>- timetable tbc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