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B522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00249"/>
            <a:ext cx="9959340" cy="1509713"/>
          </a:xfr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95934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92F3C1-0B21-4B51-A342-0F51B3F7BBAD}" type="datetimeFigureOut">
              <a:rPr lang="en-GB" smtClean="0"/>
              <a:pPr/>
              <a:t>23/04/2024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DF6C8E-05E1-4D05-BAE8-1259DBC817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" y="80666"/>
            <a:ext cx="3086589" cy="16420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5" b="20895"/>
          <a:stretch/>
        </p:blipFill>
        <p:spPr>
          <a:xfrm>
            <a:off x="4317682" y="6194289"/>
            <a:ext cx="3000375" cy="6060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F0EB12-448C-BF4D-A39C-859039BC04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" y="80666"/>
            <a:ext cx="3086589" cy="16420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DECD2D-EB7B-484E-8B20-0FB957A553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5" b="20895"/>
          <a:stretch/>
        </p:blipFill>
        <p:spPr>
          <a:xfrm>
            <a:off x="4317682" y="6194289"/>
            <a:ext cx="3000375" cy="60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4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88680" cy="1325563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B70780-2DBD-D14E-AF6A-959ED517AB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F7C60E-5384-5240-830C-4DAA5276B6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6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06608" y="365125"/>
            <a:ext cx="1547191" cy="5811838"/>
          </a:xfrm>
        </p:spPr>
        <p:txBody>
          <a:bodyPr vert="eaVert"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796130" cy="5811838"/>
          </a:xfr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B5874C-C5E1-CD46-9627-4FC316B7FC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7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B522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00249"/>
            <a:ext cx="9959340" cy="1509713"/>
          </a:xfr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95934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92F3C1-0B21-4B51-A342-0F51B3F7BBAD}" type="datetimeFigureOut">
              <a:rPr lang="en-GB" smtClean="0"/>
              <a:pPr/>
              <a:t>23/04/2024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DF6C8E-05E1-4D05-BAE8-1259DBC8178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" y="80666"/>
            <a:ext cx="3086589" cy="16420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5" b="20895"/>
          <a:stretch/>
        </p:blipFill>
        <p:spPr>
          <a:xfrm>
            <a:off x="4317682" y="6194289"/>
            <a:ext cx="3000375" cy="60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36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802295"/>
            <a:ext cx="10515600" cy="4287355"/>
          </a:xfrm>
        </p:spPr>
        <p:txBody>
          <a:bodyPr>
            <a:normAutofit/>
          </a:bodyPr>
          <a:lstStyle>
            <a:lvl1pPr marL="0" indent="0">
              <a:buNone/>
              <a:defRPr sz="1600" b="0" i="0">
                <a:solidFill>
                  <a:srgbClr val="3C3C3B"/>
                </a:solidFill>
                <a:latin typeface="Avenir Book" panose="02000503020000020003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C370FE5-5514-4147-889D-55501E9F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11640" cy="1325563"/>
          </a:xfrm>
        </p:spPr>
        <p:txBody>
          <a:bodyPr/>
          <a:lstStyle>
            <a:lvl1pPr>
              <a:defRPr b="0" i="0">
                <a:latin typeface="Avenir Book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16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11580"/>
            <a:ext cx="6172200" cy="4649470"/>
          </a:xfrm>
        </p:spPr>
        <p:txBody>
          <a:bodyPr/>
          <a:lstStyle>
            <a:lvl1pPr>
              <a:defRPr sz="1600" b="0" i="0"/>
            </a:lvl1pPr>
            <a:lvl2pPr>
              <a:defRPr sz="1400" b="0" i="0"/>
            </a:lvl2pPr>
            <a:lvl3pPr>
              <a:defRPr sz="1200" b="0" i="0"/>
            </a:lvl3pPr>
            <a:lvl4pPr>
              <a:defRPr sz="1050" b="0" i="0"/>
            </a:lvl4pPr>
            <a:lvl5pPr>
              <a:defRPr sz="900" b="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600" b="0" i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F7B749C-53AA-3B47-B86F-D1AA412B1B72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6582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200150"/>
            <a:ext cx="6172200" cy="4660900"/>
          </a:xfrm>
        </p:spPr>
        <p:txBody>
          <a:bodyPr/>
          <a:lstStyle>
            <a:lvl1pPr marL="0" indent="0">
              <a:buNone/>
              <a:defRPr sz="3200" b="0" i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8EC59EE-7C3C-2A48-97AE-F373E70B4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600" b="0" i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31E8F93-F907-A74B-AEBF-962FDF4537A6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929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802295"/>
            <a:ext cx="10515600" cy="4287355"/>
          </a:xfrm>
        </p:spPr>
        <p:txBody>
          <a:bodyPr>
            <a:normAutofit/>
          </a:bodyPr>
          <a:lstStyle>
            <a:lvl1pPr marL="0" indent="0">
              <a:buNone/>
              <a:defRPr sz="1600" b="0" i="0">
                <a:solidFill>
                  <a:srgbClr val="3C3C3B"/>
                </a:solidFill>
                <a:latin typeface="Avenir Book" panose="02000503020000020003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C370FE5-5514-4147-889D-55501E9F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11640" cy="1325563"/>
          </a:xfrm>
        </p:spPr>
        <p:txBody>
          <a:bodyPr/>
          <a:lstStyle>
            <a:lvl1pPr>
              <a:defRPr b="1" i="0">
                <a:latin typeface="Avenir Heavy" panose="02000503020000020003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EA1E88-FF07-AD49-AA39-9CA9FAE15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84549BA-9F6D-1C4B-92F7-944CC191DA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7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11640" cy="1325563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90CC70-0750-1E4B-A272-5E1EC690C5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527AE8-0426-6A4B-9642-3EDD08F09B0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16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22970" cy="1325563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solidFill>
                  <a:srgbClr val="3C3C3B"/>
                </a:solidFill>
              </a:defRPr>
            </a:lvl1pPr>
            <a:lvl2pPr>
              <a:defRPr b="0" i="0">
                <a:solidFill>
                  <a:srgbClr val="3C3C3B"/>
                </a:solidFill>
              </a:defRPr>
            </a:lvl2pPr>
            <a:lvl3pPr>
              <a:defRPr b="0" i="0">
                <a:solidFill>
                  <a:srgbClr val="3C3C3B"/>
                </a:solidFill>
              </a:defRPr>
            </a:lvl3pPr>
            <a:lvl4pPr>
              <a:defRPr b="0" i="0">
                <a:solidFill>
                  <a:srgbClr val="3C3C3B"/>
                </a:solidFill>
              </a:defRPr>
            </a:lvl4pPr>
            <a:lvl5pPr>
              <a:defRPr b="0" i="0">
                <a:solidFill>
                  <a:srgbClr val="3C3C3B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305B1E-E315-0C46-A54B-ED88F5CFF4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05CE1C3-0613-B54F-96FE-516843A5EC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7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281352" cy="1325563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0">
                <a:solidFill>
                  <a:srgbClr val="3C3C3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06467B1-4E86-E244-83E5-4961F82705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E68324E-9257-1441-A3DC-F95A26805A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0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80120" cy="1325563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C09A44-771E-CA41-9BDD-ED354431C0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936055-2139-1745-8656-E1DD32D235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9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38F8D1-13C4-AE4A-B03C-8120451906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A84702-E676-8148-A2BC-9CD7CBAD98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11580"/>
            <a:ext cx="6172200" cy="4649470"/>
          </a:xfrm>
        </p:spPr>
        <p:txBody>
          <a:bodyPr/>
          <a:lstStyle>
            <a:lvl1pPr>
              <a:defRPr sz="1600" b="0" i="0"/>
            </a:lvl1pPr>
            <a:lvl2pPr>
              <a:defRPr sz="1400" b="0" i="0"/>
            </a:lvl2pPr>
            <a:lvl3pPr>
              <a:defRPr sz="1200" b="0" i="0"/>
            </a:lvl3pPr>
            <a:lvl4pPr>
              <a:defRPr sz="1050" b="0" i="0"/>
            </a:lvl4pPr>
            <a:lvl5pPr>
              <a:defRPr sz="900" b="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600" b="0" i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F7B749C-53AA-3B47-B86F-D1AA412B1B7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5380C5-074F-914F-B1BF-97D30C93C4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2B3AA7F-113C-7F4D-84B4-8CDA6396E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C7E5E50C-8BFC-E94A-823E-AA617E865DC6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623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200150"/>
            <a:ext cx="6172200" cy="4660900"/>
          </a:xfrm>
        </p:spPr>
        <p:txBody>
          <a:bodyPr/>
          <a:lstStyle>
            <a:lvl1pPr marL="0" indent="0">
              <a:buNone/>
              <a:defRPr sz="3200" b="0" i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8EC59EE-7C3C-2A48-97AE-F373E70B4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600" b="0" i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31E8F93-F907-A74B-AEBF-962FDF4537A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F5817B-FBEF-794B-809B-2037C9E19E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4" b="15784"/>
          <a:stretch/>
        </p:blipFill>
        <p:spPr>
          <a:xfrm>
            <a:off x="4740272" y="6258877"/>
            <a:ext cx="2357758" cy="5600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F9D78B5-5CA3-F746-ACC6-DF8CB933AE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457450" cy="130736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BB63466-649D-634D-A521-888483D9E3E4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5"/>
            <a:ext cx="3932237" cy="1569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B52259"/>
                </a:solidFill>
                <a:latin typeface="Avenir Heavy" panose="020B0703020203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730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2F3C1-0B21-4B51-A342-0F51B3F7BBAD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6C8E-05E1-4D05-BAE8-1259DBC817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3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B52259"/>
          </a:solidFill>
          <a:latin typeface="Avenir Heavy" panose="02000503020000020003" pitchFamily="2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rgbClr val="3C3C3B"/>
          </a:solidFill>
          <a:latin typeface="Avenir Book" panose="02000503020000020003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rgbClr val="3C3C3B"/>
          </a:solidFill>
          <a:latin typeface="Avenir Book" panose="02000503020000020003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rgbClr val="3C3C3B"/>
          </a:solidFill>
          <a:latin typeface="Avenir Book" panose="02000503020000020003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b="0" i="0" kern="1200">
          <a:solidFill>
            <a:srgbClr val="3C3C3B"/>
          </a:solidFill>
          <a:latin typeface="Avenir Book" panose="02000503020000020003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900" b="0" i="0" kern="1200">
          <a:solidFill>
            <a:srgbClr val="3C3C3B"/>
          </a:solidFill>
          <a:latin typeface="Avenir Book" panose="02000503020000020003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AD662E-3AFD-7EFE-B46B-01F4F2386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Perinatal positivity pot: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E238CD-F1A4-EC53-5B82-200093DC2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5217"/>
            <a:ext cx="6463748" cy="4851746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Many new parents feel too worried to share how they are feeling as a new parent, here are a few common stories that we hear: </a:t>
            </a: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GB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It would be great if you could feel able to share your stories with other new parents about your journey to becoming a parent and  you fears and recovery stories.</a:t>
            </a: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GB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F7A8A96-2C4E-351E-B5CA-F8E566C045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87628" y="2766530"/>
            <a:ext cx="3804372" cy="4351338"/>
          </a:xfrm>
          <a:prstGeom prst="rect">
            <a:avLst/>
          </a:prstGeom>
        </p:spPr>
      </p:pic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C77B7991-3C69-BD69-386B-9B21BF2DDF14}"/>
              </a:ext>
            </a:extLst>
          </p:cNvPr>
          <p:cNvSpPr/>
          <p:nvPr/>
        </p:nvSpPr>
        <p:spPr>
          <a:xfrm>
            <a:off x="238540" y="2319130"/>
            <a:ext cx="4214190" cy="1828800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I felt lost, but when I spoke about it with  my health visitor, I was able to find myself in the midst of my new role of being a mum.</a:t>
            </a: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10C915FC-4B9C-D52E-1055-F9FBAC7F0E77}"/>
              </a:ext>
            </a:extLst>
          </p:cNvPr>
          <p:cNvSpPr/>
          <p:nvPr/>
        </p:nvSpPr>
        <p:spPr>
          <a:xfrm>
            <a:off x="7691396" y="681037"/>
            <a:ext cx="3339548" cy="1638093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Am I being a good mum?   Am I doing the right thing?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C6BAFEFE-592C-E28E-92A4-2A6F3506E267}"/>
              </a:ext>
            </a:extLst>
          </p:cNvPr>
          <p:cNvSpPr/>
          <p:nvPr/>
        </p:nvSpPr>
        <p:spPr>
          <a:xfrm>
            <a:off x="4572001" y="2517913"/>
            <a:ext cx="4041912" cy="2107096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felt like a carer for my baby, I dreaded the long days alone with him, but after completing the Circle of Security Parenting course I felt like a mum and looked forward to sharing the day </a:t>
            </a:r>
            <a:r>
              <a:rPr lang="en-GB"/>
              <a:t>with him.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68625"/>
      </p:ext>
    </p:extLst>
  </p:cSld>
  <p:clrMapOvr>
    <a:masterClrMapping/>
  </p:clrMapOvr>
</p:sld>
</file>

<file path=ppt/theme/theme1.xml><?xml version="1.0" encoding="utf-8"?>
<a:theme xmlns:a="http://schemas.openxmlformats.org/drawingml/2006/main" name="HCRG_Colour">
  <a:themeElements>
    <a:clrScheme name="HCRG">
      <a:dk1>
        <a:srgbClr val="3C3C3B"/>
      </a:dk1>
      <a:lt1>
        <a:srgbClr val="FFFFFF"/>
      </a:lt1>
      <a:dk2>
        <a:srgbClr val="44546A"/>
      </a:dk2>
      <a:lt2>
        <a:srgbClr val="E7E6E6"/>
      </a:lt2>
      <a:accent1>
        <a:srgbClr val="B52059"/>
      </a:accent1>
      <a:accent2>
        <a:srgbClr val="882038"/>
      </a:accent2>
      <a:accent3>
        <a:srgbClr val="282F38"/>
      </a:accent3>
      <a:accent4>
        <a:srgbClr val="2E4E9C"/>
      </a:accent4>
      <a:accent5>
        <a:srgbClr val="F39204"/>
      </a:accent5>
      <a:accent6>
        <a:srgbClr val="B7202C"/>
      </a:accent6>
      <a:hlink>
        <a:srgbClr val="B52059"/>
      </a:hlink>
      <a:folHlink>
        <a:srgbClr val="B5205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RG Care Group Powerpoint Template  -  Read-Only" id="{D0D07CEA-4983-448D-960D-8941F3206467}" vid="{F7C7F922-BEA5-4333-ADC6-4F5DCC56DD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Book</vt:lpstr>
      <vt:lpstr>Avenir Heavy</vt:lpstr>
      <vt:lpstr>Calibri</vt:lpstr>
      <vt:lpstr>HCRG_Colour</vt:lpstr>
      <vt:lpstr>Perinatal positivity pot: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Perinatal positivity pot: </dc:title>
  <dc:creator>HOLMES, Amanda (VIRGIN CARE LTD)</dc:creator>
  <cp:lastModifiedBy>HOLMES, Amanda (VIRGIN CARE LTD)</cp:lastModifiedBy>
  <cp:revision>2</cp:revision>
  <dcterms:created xsi:type="dcterms:W3CDTF">2024-04-23T08:30:30Z</dcterms:created>
  <dcterms:modified xsi:type="dcterms:W3CDTF">2024-04-23T13:27:22Z</dcterms:modified>
</cp:coreProperties>
</file>