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5"/>
  </p:notesMasterIdLst>
  <p:sldIdLst>
    <p:sldId id="313" r:id="rId5"/>
    <p:sldId id="318" r:id="rId6"/>
    <p:sldId id="331" r:id="rId7"/>
    <p:sldId id="339" r:id="rId8"/>
    <p:sldId id="340" r:id="rId9"/>
    <p:sldId id="332" r:id="rId10"/>
    <p:sldId id="315" r:id="rId11"/>
    <p:sldId id="337" r:id="rId12"/>
    <p:sldId id="338" r:id="rId13"/>
    <p:sldId id="333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12" autoAdjust="0"/>
    <p:restoredTop sz="87471" autoAdjust="0"/>
  </p:normalViewPr>
  <p:slideViewPr>
    <p:cSldViewPr snapToGrid="0">
      <p:cViewPr varScale="1">
        <p:scale>
          <a:sx n="146" d="100"/>
          <a:sy n="146" d="100"/>
        </p:scale>
        <p:origin x="87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F7EFD3F-FA79-4B07-813F-350FAD27492F}" type="datetimeFigureOut">
              <a:rPr lang="en-GB" smtClean="0"/>
              <a:t>06/03/2024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BCA3E9-B775-46D7-86E9-7D9A559CE737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51125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CA3E9-B775-46D7-86E9-7D9A559CE737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1882415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42CD72-5243-47C8-B8A4-C23A8C96ADC5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31185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E8356F-4D22-4A75-9C23-11929B266E95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783826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0E8356F-4D22-4A75-9C23-11929B266E95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5597403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CA3E9-B775-46D7-86E9-7D9A559CE737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573820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42CD72-5243-47C8-B8A4-C23A8C96ADC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3479644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F42CD72-5243-47C8-B8A4-C23A8C96ADC5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en-GB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9832100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BCA3E9-B775-46D7-86E9-7D9A559CE737}" type="slidenum">
              <a:rPr lang="en-GB" smtClean="0"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856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168B0-DA43-496B-BE40-8B45EBDE1968}" type="datetime1">
              <a:rPr lang="en-GB" smtClean="0"/>
              <a:t>06/03/2024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July 2023 . Author Lorna Pink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66A36-3630-4DFD-B2E1-2D00A9E2BB4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22093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B0502-779B-4AD8-8CBA-1E7BADFE7962}" type="datetime1">
              <a:rPr lang="en-GB" smtClean="0"/>
              <a:t>06/03/2024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July 2023 . Author Lorna Pink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66A36-3630-4DFD-B2E1-2D00A9E2BB4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69203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18F25E-6DB5-48ED-856C-50A88A30B575}" type="datetime1">
              <a:rPr lang="en-GB" smtClean="0"/>
              <a:t>06/03/2024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July 2023 . Author Lorna Pink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66A36-3630-4DFD-B2E1-2D00A9E2BB4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470848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56720" y="182653"/>
            <a:ext cx="1674640" cy="11620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71326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3FF43-EA69-445B-BA6D-3ADF09FD0B62}" type="datetime1">
              <a:rPr lang="en-GB" smtClean="0"/>
              <a:t>06/03/2024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July 2023 . Author Lorna Pink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66A36-3630-4DFD-B2E1-2D00A9E2BB4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32016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CEFB8-793E-4D05-A4A8-DF580646BA02}" type="datetime1">
              <a:rPr lang="en-GB" smtClean="0"/>
              <a:t>06/03/2024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July 2023 . Author Lorna Pink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66A36-3630-4DFD-B2E1-2D00A9E2BB4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33063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704DC-23C2-4F94-89EE-3DAABC64F126}" type="datetime1">
              <a:rPr lang="en-GB" smtClean="0"/>
              <a:t>06/03/2024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July 2023 . Author Lorna Pink 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66A36-3630-4DFD-B2E1-2D00A9E2BB4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23018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619B2E-1A6A-4202-BCAC-2B7BB83EE838}" type="datetime1">
              <a:rPr lang="en-GB" smtClean="0"/>
              <a:t>06/03/2024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July 2023 . Author Lorna Pink 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66A36-3630-4DFD-B2E1-2D00A9E2BB4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7157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934FA3-3D8C-428E-BAA6-B1A75386C3EF}" type="datetime1">
              <a:rPr lang="en-GB" smtClean="0"/>
              <a:t>06/03/2024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July 2023 . Author Lorna Pink 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66A36-3630-4DFD-B2E1-2D00A9E2BB4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1352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1B5D6E-3504-45A7-BB89-2E5BE780F08E}" type="datetime1">
              <a:rPr lang="en-GB" smtClean="0"/>
              <a:t>06/03/2024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July 2023 . Author Lorna Pink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66A36-3630-4DFD-B2E1-2D00A9E2BB4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19658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34E0EF-58C5-4C13-8A7C-FB64B3A458E9}" type="datetime1">
              <a:rPr lang="en-GB" smtClean="0"/>
              <a:t>06/03/2024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July 2023 . Author Lorna Pink 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66A36-3630-4DFD-B2E1-2D00A9E2BB4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20661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10644B-BB38-42A4-A5C4-95188A946DA2}" type="datetime1">
              <a:rPr lang="en-GB" smtClean="0"/>
              <a:t>06/03/2024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 smtClean="0"/>
              <a:t>July 2023 . Author Lorna Pink 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966A36-3630-4DFD-B2E1-2D00A9E2BB4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077903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D5A1A8-942C-4BBB-AE0D-BB3DD7E33043}" type="datetime1">
              <a:rPr lang="en-GB" smtClean="0"/>
              <a:t>06/03/2024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dirty="0" smtClean="0"/>
              <a:t>July 2023 . Author Lorna Pink 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966A36-3630-4DFD-B2E1-2D00A9E2BB4A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81341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2.xml"/><Relationship Id="rId4" Type="http://schemas.openxmlformats.org/officeDocument/2006/relationships/hyperlink" Target="https://forms.office.com/e/qaaBn1NxML" TargetMode="Externa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4450"/>
            <a:ext cx="12192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543300" y="1859021"/>
            <a:ext cx="522122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6000"/>
              </a:lnSpc>
            </a:pPr>
            <a:r>
              <a:rPr lang="en-GB" sz="2800" b="1" dirty="0" smtClean="0">
                <a:solidFill>
                  <a:srgbClr val="0770BA"/>
                </a:solidFill>
                <a:latin typeface="Arial" charset="0"/>
                <a:ea typeface="Arial" charset="0"/>
                <a:cs typeface="Arial" charset="0"/>
              </a:rPr>
              <a:t>Strategy </a:t>
            </a:r>
            <a:r>
              <a:rPr lang="en-GB" sz="2800" b="1" dirty="0">
                <a:solidFill>
                  <a:srgbClr val="0770BA"/>
                </a:solidFill>
                <a:latin typeface="Arial" charset="0"/>
                <a:ea typeface="Arial" charset="0"/>
                <a:cs typeface="Arial" charset="0"/>
              </a:rPr>
              <a:t>R</a:t>
            </a:r>
            <a:r>
              <a:rPr lang="en-GB" sz="2800" b="1" dirty="0" smtClean="0">
                <a:solidFill>
                  <a:srgbClr val="0770BA"/>
                </a:solidFill>
                <a:latin typeface="Arial" charset="0"/>
                <a:ea typeface="Arial" charset="0"/>
                <a:cs typeface="Arial" charset="0"/>
              </a:rPr>
              <a:t>efresh Workshop</a:t>
            </a:r>
          </a:p>
          <a:p>
            <a:pPr algn="ctr">
              <a:lnSpc>
                <a:spcPct val="150000"/>
              </a:lnSpc>
            </a:pPr>
            <a:r>
              <a:rPr lang="en-GB" sz="2000" b="1" i="1" dirty="0" smtClean="0">
                <a:solidFill>
                  <a:srgbClr val="0770BA"/>
                </a:solidFill>
                <a:latin typeface="Arial" charset="0"/>
                <a:ea typeface="Arial" charset="0"/>
                <a:cs typeface="Arial" charset="0"/>
              </a:rPr>
              <a:t>Voluntary &amp; Community Sectors  </a:t>
            </a:r>
            <a:endParaRPr lang="en-US" sz="2000" b="1" i="1" dirty="0" smtClean="0">
              <a:solidFill>
                <a:srgbClr val="0770BA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322066" y="3615947"/>
            <a:ext cx="53461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400"/>
              </a:lnSpc>
            </a:pPr>
            <a:r>
              <a:rPr lang="en-US" dirty="0" smtClean="0">
                <a:solidFill>
                  <a:srgbClr val="0770BA"/>
                </a:solidFill>
                <a:latin typeface="Arial" charset="0"/>
                <a:ea typeface="Arial" charset="0"/>
                <a:cs typeface="Arial" charset="0"/>
              </a:rPr>
              <a:t>March 2024</a:t>
            </a:r>
            <a:endParaRPr lang="en-US" sz="2400" dirty="0">
              <a:solidFill>
                <a:srgbClr val="0770BA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67467" y="5717566"/>
            <a:ext cx="310533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400"/>
              </a:lnSpc>
            </a:pPr>
            <a:r>
              <a:rPr lang="en-US" sz="1400" dirty="0" smtClean="0">
                <a:solidFill>
                  <a:srgbClr val="0770BA"/>
                </a:solidFill>
                <a:latin typeface="Arial" charset="0"/>
                <a:ea typeface="Arial" charset="0"/>
                <a:cs typeface="Arial" charset="0"/>
              </a:rPr>
              <a:t>Tracy Cook-Scowen</a:t>
            </a:r>
          </a:p>
          <a:p>
            <a:pPr algn="ctr">
              <a:lnSpc>
                <a:spcPts val="2400"/>
              </a:lnSpc>
            </a:pPr>
            <a:r>
              <a:rPr lang="en-US" sz="1400" dirty="0" smtClean="0">
                <a:solidFill>
                  <a:srgbClr val="0770BA"/>
                </a:solidFill>
                <a:latin typeface="Arial" charset="0"/>
                <a:ea typeface="Arial" charset="0"/>
                <a:cs typeface="Arial" charset="0"/>
              </a:rPr>
              <a:t>Director of Strategic Partnerships</a:t>
            </a:r>
            <a:endParaRPr lang="en-US" sz="1400" dirty="0">
              <a:solidFill>
                <a:srgbClr val="0770BA"/>
              </a:solidFill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682811" y="5717566"/>
            <a:ext cx="33791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ts val="2400"/>
              </a:lnSpc>
            </a:pPr>
            <a:r>
              <a:rPr lang="en-US" sz="1400" dirty="0" smtClean="0">
                <a:solidFill>
                  <a:srgbClr val="0770BA"/>
                </a:solidFill>
                <a:latin typeface="Arial" charset="0"/>
                <a:ea typeface="Arial" charset="0"/>
                <a:cs typeface="Arial" charset="0"/>
              </a:rPr>
              <a:t>Nicola Walmsley</a:t>
            </a:r>
          </a:p>
          <a:p>
            <a:pPr algn="ctr">
              <a:lnSpc>
                <a:spcPts val="2400"/>
              </a:lnSpc>
            </a:pPr>
            <a:r>
              <a:rPr lang="en-US" sz="1400" dirty="0" smtClean="0">
                <a:solidFill>
                  <a:srgbClr val="0770BA"/>
                </a:solidFill>
                <a:latin typeface="Arial" charset="0"/>
                <a:ea typeface="Arial" charset="0"/>
                <a:cs typeface="Arial" charset="0"/>
              </a:rPr>
              <a:t>Associate Director - Strategy &amp; Planning</a:t>
            </a:r>
            <a:endParaRPr lang="en-US" sz="1400" dirty="0">
              <a:solidFill>
                <a:srgbClr val="0770BA"/>
              </a:solidFill>
              <a:latin typeface="Arial" charset="0"/>
              <a:ea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61187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4321" y="258160"/>
            <a:ext cx="893970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chemeClr val="accent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Thank you…..</a:t>
            </a:r>
          </a:p>
          <a:p>
            <a:endParaRPr lang="en-GB" sz="2400" b="1" dirty="0" smtClean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2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Please complete our </a:t>
            </a:r>
            <a:r>
              <a:rPr lang="en-GB" sz="24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</a:t>
            </a:r>
            <a:r>
              <a:rPr lang="en-GB" sz="2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hort survey</a:t>
            </a:r>
            <a:endParaRPr lang="en-GB" sz="24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AutoShape 2" descr="What is a good question? | Dragonfly Traini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 dirty="0"/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9407" y="1897625"/>
            <a:ext cx="4048894" cy="3356805"/>
          </a:xfrm>
          <a:prstGeom prst="rect">
            <a:avLst/>
          </a:prstGeom>
        </p:spPr>
      </p:pic>
      <p:sp>
        <p:nvSpPr>
          <p:cNvPr id="13" name="Rectangle 12"/>
          <p:cNvSpPr/>
          <p:nvPr/>
        </p:nvSpPr>
        <p:spPr>
          <a:xfrm>
            <a:off x="629407" y="5520014"/>
            <a:ext cx="4519637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en-GB" u="sng" dirty="0">
                <a:solidFill>
                  <a:srgbClr val="1F497D"/>
                </a:solidFill>
                <a:latin typeface="Calibri" panose="020F0502020204030204" pitchFamily="34" charset="0"/>
                <a:ea typeface="Calibri" panose="020F0502020204030204" pitchFamily="34" charset="0"/>
                <a:hlinkClick r:id="rId4"/>
              </a:rPr>
              <a:t>https://forms.office.com/e/qaaBn1NxML</a:t>
            </a:r>
            <a:endParaRPr lang="en-GB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7968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4321" y="258160"/>
            <a:ext cx="89397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LSCFT Strategy Refresh</a:t>
            </a:r>
          </a:p>
          <a:p>
            <a:r>
              <a:rPr lang="en-GB" sz="2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Why we are here today</a:t>
            </a:r>
            <a:endParaRPr lang="en-GB" sz="24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673249" y="1648708"/>
            <a:ext cx="2933700" cy="2536793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404321" y="1202565"/>
            <a:ext cx="7627316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Ø"/>
            </a:pPr>
            <a:endParaRPr lang="en-GB" dirty="0" smtClean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GB" dirty="0" smtClean="0"/>
              <a:t>The existing Trust Strategies were developed in 2021</a:t>
            </a:r>
          </a:p>
          <a:p>
            <a:pPr algn="just"/>
            <a:endParaRPr lang="en-GB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GB" dirty="0" smtClean="0"/>
              <a:t>In </a:t>
            </a:r>
            <a:r>
              <a:rPr lang="en-GB" dirty="0"/>
              <a:t>light of changes to the Trust Board and changes within the wider NHS Landscape, in particular the formation of the Integrated Care Boards, earlier this year we decided to undertake a review of the Strategic Framework</a:t>
            </a:r>
          </a:p>
          <a:p>
            <a:pPr algn="just"/>
            <a:endParaRPr lang="en-GB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GB" dirty="0" smtClean="0"/>
              <a:t>In </a:t>
            </a:r>
            <a:r>
              <a:rPr lang="en-GB" dirty="0"/>
              <a:t>conjunction with our members, council of governors and the various representative councils felt that now might be an opportunity to refresh aspects of it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n-GB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GB" dirty="0" smtClean="0"/>
              <a:t>We want to give you a brief </a:t>
            </a:r>
            <a:r>
              <a:rPr lang="en-GB" dirty="0"/>
              <a:t>overview of the journey so far, </a:t>
            </a:r>
            <a:r>
              <a:rPr lang="en-GB" dirty="0" smtClean="0"/>
              <a:t>to </a:t>
            </a:r>
            <a:r>
              <a:rPr lang="en-GB" dirty="0"/>
              <a:t>tell you about </a:t>
            </a:r>
            <a:r>
              <a:rPr lang="en-GB" dirty="0" smtClean="0"/>
              <a:t>Quadruple Aim and to listen and hear your feedback regarding some potential Strategic goals</a:t>
            </a:r>
          </a:p>
          <a:p>
            <a:pPr marL="285750" indent="-285750" algn="just">
              <a:buFont typeface="Wingdings" panose="05000000000000000000" pitchFamily="2" charset="2"/>
              <a:buChar char="Ø"/>
            </a:pPr>
            <a:endParaRPr lang="en-GB" dirty="0"/>
          </a:p>
          <a:p>
            <a:pPr marL="285750" indent="-285750" algn="just">
              <a:buFont typeface="Wingdings" panose="05000000000000000000" pitchFamily="2" charset="2"/>
              <a:buChar char="Ø"/>
            </a:pPr>
            <a:r>
              <a:rPr lang="en-GB" dirty="0" smtClean="0"/>
              <a:t>What our stakeholders tell us, will help to shape and inform our next steps</a:t>
            </a:r>
            <a:endParaRPr lang="en-GB" dirty="0"/>
          </a:p>
          <a:p>
            <a:pPr algn="just"/>
            <a:endParaRPr lang="en-GB" dirty="0"/>
          </a:p>
          <a:p>
            <a:pPr algn="just"/>
            <a:endParaRPr lang="en-GB" dirty="0"/>
          </a:p>
          <a:p>
            <a:pPr algn="just"/>
            <a:endParaRPr lang="en-GB" dirty="0"/>
          </a:p>
          <a:p>
            <a:pPr algn="just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7608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75488" y="1166301"/>
            <a:ext cx="6971518" cy="54168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GB" dirty="0" smtClean="0">
                <a:cs typeface="Arial" panose="020B0604020202020204" pitchFamily="34" charset="0"/>
              </a:rPr>
              <a:t>Established </a:t>
            </a:r>
            <a:r>
              <a:rPr lang="en-GB" dirty="0">
                <a:cs typeface="Arial" panose="020B0604020202020204" pitchFamily="34" charset="0"/>
              </a:rPr>
              <a:t>in </a:t>
            </a:r>
            <a:r>
              <a:rPr lang="en-GB" dirty="0" smtClean="0">
                <a:cs typeface="Arial" panose="020B0604020202020204" pitchFamily="34" charset="0"/>
              </a:rPr>
              <a:t>October 2019 as LSCft, s</a:t>
            </a:r>
            <a:r>
              <a:rPr lang="en-GB" dirty="0" smtClean="0">
                <a:cs typeface="Arial" charset="0"/>
              </a:rPr>
              <a:t>erving a </a:t>
            </a:r>
            <a:r>
              <a:rPr lang="en-GB" dirty="0">
                <a:cs typeface="Arial" charset="0"/>
              </a:rPr>
              <a:t>population of 1.8 </a:t>
            </a:r>
            <a:r>
              <a:rPr lang="en-GB" dirty="0" smtClean="0">
                <a:cs typeface="Arial" charset="0"/>
              </a:rPr>
              <a:t>million, </a:t>
            </a:r>
            <a:r>
              <a:rPr lang="en-GB" dirty="0">
                <a:cs typeface="Arial" panose="020B0604020202020204" pitchFamily="34" charset="0"/>
              </a:rPr>
              <a:t>w</a:t>
            </a:r>
            <a:r>
              <a:rPr lang="en-GB" dirty="0" smtClean="0">
                <a:cs typeface="Arial" panose="020B0604020202020204" pitchFamily="34" charset="0"/>
              </a:rPr>
              <a:t>e </a:t>
            </a:r>
            <a:r>
              <a:rPr lang="en-GB" dirty="0">
                <a:cs typeface="Arial" panose="020B0604020202020204" pitchFamily="34" charset="0"/>
              </a:rPr>
              <a:t>provide </a:t>
            </a:r>
          </a:p>
          <a:p>
            <a:pPr marL="742950" lvl="1" indent="-285750" algn="just" fontAlgn="base">
              <a:buFont typeface="Arial" panose="020B0604020202020204" pitchFamily="34" charset="0"/>
              <a:buChar char="•"/>
            </a:pPr>
            <a:r>
              <a:rPr lang="en-GB" dirty="0">
                <a:cs typeface="Arial" panose="020B0604020202020204" pitchFamily="34" charset="0"/>
              </a:rPr>
              <a:t>All age Mental Health, Learning Disability &amp; Autism </a:t>
            </a:r>
            <a:r>
              <a:rPr lang="en-GB" dirty="0" smtClean="0">
                <a:cs typeface="Arial" panose="020B0604020202020204" pitchFamily="34" charset="0"/>
              </a:rPr>
              <a:t>services </a:t>
            </a:r>
            <a:r>
              <a:rPr lang="en-GB" dirty="0">
                <a:cs typeface="Arial" panose="020B0604020202020204" pitchFamily="34" charset="0"/>
              </a:rPr>
              <a:t>across Lancashire &amp; South Cumbria </a:t>
            </a:r>
          </a:p>
          <a:p>
            <a:pPr marL="742950" lvl="1" indent="-285750" algn="just" fontAlgn="base">
              <a:buFont typeface="Arial" panose="020B0604020202020204" pitchFamily="34" charset="0"/>
              <a:buChar char="•"/>
            </a:pPr>
            <a:r>
              <a:rPr lang="en-GB" dirty="0">
                <a:cs typeface="Arial" panose="020B0604020202020204" pitchFamily="34" charset="0"/>
              </a:rPr>
              <a:t>Specialist services in </a:t>
            </a:r>
            <a:r>
              <a:rPr lang="en-GB" dirty="0" smtClean="0">
                <a:cs typeface="Arial" panose="020B0604020202020204" pitchFamily="34" charset="0"/>
              </a:rPr>
              <a:t>low </a:t>
            </a:r>
            <a:r>
              <a:rPr lang="en-GB" dirty="0">
                <a:cs typeface="Arial" panose="020B0604020202020204" pitchFamily="34" charset="0"/>
              </a:rPr>
              <a:t>and </a:t>
            </a:r>
            <a:r>
              <a:rPr lang="en-GB" dirty="0" smtClean="0">
                <a:cs typeface="Arial" panose="020B0604020202020204" pitchFamily="34" charset="0"/>
              </a:rPr>
              <a:t>medium </a:t>
            </a:r>
            <a:r>
              <a:rPr lang="en-GB" dirty="0">
                <a:cs typeface="Arial" panose="020B0604020202020204" pitchFamily="34" charset="0"/>
              </a:rPr>
              <a:t>m</a:t>
            </a:r>
            <a:r>
              <a:rPr lang="en-GB" dirty="0" smtClean="0">
                <a:cs typeface="Arial" panose="020B0604020202020204" pitchFamily="34" charset="0"/>
              </a:rPr>
              <a:t>ental </a:t>
            </a:r>
            <a:r>
              <a:rPr lang="en-GB" dirty="0">
                <a:cs typeface="Arial" panose="020B0604020202020204" pitchFamily="34" charset="0"/>
              </a:rPr>
              <a:t>h</a:t>
            </a:r>
            <a:r>
              <a:rPr lang="en-GB" dirty="0" smtClean="0">
                <a:cs typeface="Arial" panose="020B0604020202020204" pitchFamily="34" charset="0"/>
              </a:rPr>
              <a:t>ealth </a:t>
            </a:r>
            <a:r>
              <a:rPr lang="en-GB" dirty="0">
                <a:cs typeface="Arial" panose="020B0604020202020204" pitchFamily="34" charset="0"/>
              </a:rPr>
              <a:t>f</a:t>
            </a:r>
            <a:r>
              <a:rPr lang="en-GB" dirty="0" smtClean="0">
                <a:cs typeface="Arial" panose="020B0604020202020204" pitchFamily="34" charset="0"/>
              </a:rPr>
              <a:t>orensic </a:t>
            </a:r>
            <a:r>
              <a:rPr lang="en-GB" dirty="0">
                <a:cs typeface="Arial" panose="020B0604020202020204" pitchFamily="34" charset="0"/>
              </a:rPr>
              <a:t>s</a:t>
            </a:r>
            <a:r>
              <a:rPr lang="en-GB" dirty="0" smtClean="0">
                <a:cs typeface="Arial" panose="020B0604020202020204" pitchFamily="34" charset="0"/>
              </a:rPr>
              <a:t>ervices</a:t>
            </a:r>
            <a:r>
              <a:rPr lang="en-GB" dirty="0">
                <a:cs typeface="Arial" panose="020B0604020202020204" pitchFamily="34" charset="0"/>
              </a:rPr>
              <a:t>, Acquired Brain Injury, and </a:t>
            </a:r>
            <a:r>
              <a:rPr lang="en-GB" dirty="0" smtClean="0">
                <a:cs typeface="Arial" panose="020B0604020202020204" pitchFamily="34" charset="0"/>
              </a:rPr>
              <a:t>inpatient </a:t>
            </a:r>
            <a:r>
              <a:rPr lang="en-GB" dirty="0">
                <a:cs typeface="Arial" panose="020B0604020202020204" pitchFamily="34" charset="0"/>
              </a:rPr>
              <a:t>t</a:t>
            </a:r>
            <a:r>
              <a:rPr lang="en-GB" dirty="0" smtClean="0">
                <a:cs typeface="Arial" panose="020B0604020202020204" pitchFamily="34" charset="0"/>
              </a:rPr>
              <a:t>ier </a:t>
            </a:r>
            <a:r>
              <a:rPr lang="en-GB" dirty="0">
                <a:cs typeface="Arial" panose="020B0604020202020204" pitchFamily="34" charset="0"/>
              </a:rPr>
              <a:t>4 </a:t>
            </a:r>
            <a:r>
              <a:rPr lang="en-GB" dirty="0" smtClean="0">
                <a:cs typeface="Arial" panose="020B0604020202020204" pitchFamily="34" charset="0"/>
              </a:rPr>
              <a:t>services </a:t>
            </a:r>
            <a:r>
              <a:rPr lang="en-GB" dirty="0">
                <a:cs typeface="Arial" panose="020B0604020202020204" pitchFamily="34" charset="0"/>
              </a:rPr>
              <a:t>for </a:t>
            </a:r>
            <a:r>
              <a:rPr lang="en-GB" dirty="0" smtClean="0">
                <a:cs typeface="Arial" panose="020B0604020202020204" pitchFamily="34" charset="0"/>
              </a:rPr>
              <a:t>children </a:t>
            </a:r>
            <a:r>
              <a:rPr lang="en-GB" dirty="0">
                <a:cs typeface="Arial" panose="020B0604020202020204" pitchFamily="34" charset="0"/>
              </a:rPr>
              <a:t>and </a:t>
            </a:r>
            <a:r>
              <a:rPr lang="en-GB" dirty="0" smtClean="0">
                <a:cs typeface="Arial" panose="020B0604020202020204" pitchFamily="34" charset="0"/>
              </a:rPr>
              <a:t>young </a:t>
            </a:r>
            <a:r>
              <a:rPr lang="en-GB" dirty="0">
                <a:cs typeface="Arial" panose="020B0604020202020204" pitchFamily="34" charset="0"/>
              </a:rPr>
              <a:t>p</a:t>
            </a:r>
            <a:r>
              <a:rPr lang="en-GB" dirty="0" smtClean="0">
                <a:cs typeface="Arial" panose="020B0604020202020204" pitchFamily="34" charset="0"/>
              </a:rPr>
              <a:t>eople</a:t>
            </a:r>
            <a:r>
              <a:rPr lang="en-GB" dirty="0">
                <a:cs typeface="Arial" panose="020B0604020202020204" pitchFamily="34" charset="0"/>
              </a:rPr>
              <a:t>, which we both commission and provide.  We also provide specialist </a:t>
            </a:r>
            <a:r>
              <a:rPr lang="en-GB" dirty="0" smtClean="0">
                <a:cs typeface="Arial" panose="020B0604020202020204" pitchFamily="34" charset="0"/>
              </a:rPr>
              <a:t>perinatal </a:t>
            </a:r>
            <a:r>
              <a:rPr lang="en-GB" dirty="0">
                <a:cs typeface="Arial" panose="020B0604020202020204" pitchFamily="34" charset="0"/>
              </a:rPr>
              <a:t>s</a:t>
            </a:r>
            <a:r>
              <a:rPr lang="en-GB" dirty="0" smtClean="0">
                <a:cs typeface="Arial" panose="020B0604020202020204" pitchFamily="34" charset="0"/>
              </a:rPr>
              <a:t>ervices </a:t>
            </a:r>
            <a:endParaRPr lang="en-GB" dirty="0">
              <a:cs typeface="Arial" panose="020B0604020202020204" pitchFamily="34" charset="0"/>
            </a:endParaRPr>
          </a:p>
          <a:p>
            <a:pPr marL="742950" lvl="1" indent="-285750" algn="just" fontAlgn="base">
              <a:buFont typeface="Arial" panose="020B0604020202020204" pitchFamily="34" charset="0"/>
              <a:buChar char="•"/>
            </a:pPr>
            <a:r>
              <a:rPr lang="en-GB" dirty="0">
                <a:cs typeface="Arial" panose="020B0604020202020204" pitchFamily="34" charset="0"/>
              </a:rPr>
              <a:t>Physical </a:t>
            </a:r>
            <a:r>
              <a:rPr lang="en-GB" dirty="0" smtClean="0">
                <a:cs typeface="Arial" panose="020B0604020202020204" pitchFamily="34" charset="0"/>
              </a:rPr>
              <a:t>health </a:t>
            </a:r>
            <a:r>
              <a:rPr lang="en-GB" dirty="0">
                <a:cs typeface="Arial" panose="020B0604020202020204" pitchFamily="34" charset="0"/>
              </a:rPr>
              <a:t>services including </a:t>
            </a:r>
            <a:r>
              <a:rPr lang="en-GB" dirty="0" smtClean="0">
                <a:cs typeface="Arial" panose="020B0604020202020204" pitchFamily="34" charset="0"/>
              </a:rPr>
              <a:t>community </a:t>
            </a:r>
            <a:r>
              <a:rPr lang="en-GB" dirty="0">
                <a:cs typeface="Arial" panose="020B0604020202020204" pitchFamily="34" charset="0"/>
              </a:rPr>
              <a:t>nursing, district </a:t>
            </a:r>
            <a:r>
              <a:rPr lang="en-GB" dirty="0" smtClean="0">
                <a:cs typeface="Arial" panose="020B0604020202020204" pitchFamily="34" charset="0"/>
              </a:rPr>
              <a:t>nursing, </a:t>
            </a:r>
            <a:r>
              <a:rPr lang="en-GB" dirty="0">
                <a:cs typeface="Arial" panose="020B0604020202020204" pitchFamily="34" charset="0"/>
              </a:rPr>
              <a:t>health visiting and a range of therapy services (across two localities) 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GB" dirty="0" smtClean="0">
                <a:cs typeface="Arial" charset="0"/>
              </a:rPr>
              <a:t>We have just over 7200 staff in post (6,518 WTE)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GB" dirty="0" smtClean="0">
                <a:cs typeface="Arial" charset="0"/>
              </a:rPr>
              <a:t>We have an income of £0.5 billion (2022/23)</a:t>
            </a:r>
          </a:p>
          <a:p>
            <a:pPr marL="342900" indent="-342900" algn="just">
              <a:buFont typeface="Wingdings" panose="05000000000000000000" pitchFamily="2" charset="2"/>
              <a:buChar char="Ø"/>
            </a:pPr>
            <a:r>
              <a:rPr lang="en-GB" dirty="0">
                <a:cs typeface="Arial" charset="0"/>
              </a:rPr>
              <a:t>We deliver services </a:t>
            </a:r>
            <a:r>
              <a:rPr lang="en-GB" dirty="0" smtClean="0">
                <a:cs typeface="Arial" charset="0"/>
              </a:rPr>
              <a:t>from: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GB" dirty="0">
                <a:cs typeface="Arial" charset="0"/>
              </a:rPr>
              <a:t>25 CQC registered </a:t>
            </a:r>
            <a:r>
              <a:rPr lang="en-GB" dirty="0" smtClean="0">
                <a:cs typeface="Arial" charset="0"/>
              </a:rPr>
              <a:t>locations</a:t>
            </a:r>
          </a:p>
          <a:p>
            <a:pPr marL="800100" lvl="1" indent="-342900" algn="just">
              <a:buFont typeface="Arial" panose="020B0604020202020204" pitchFamily="34" charset="0"/>
              <a:buChar char="•"/>
            </a:pPr>
            <a:r>
              <a:rPr lang="en-GB" dirty="0" smtClean="0">
                <a:cs typeface="Arial" charset="0"/>
              </a:rPr>
              <a:t>Circa 150 sites (with multiple properties at many sites), across five networks</a:t>
            </a: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GB" sz="2000" dirty="0" smtClean="0">
              <a:latin typeface="Arial" charset="0"/>
              <a:cs typeface="Arial" charset="0"/>
            </a:endParaRPr>
          </a:p>
          <a:p>
            <a:pPr marL="342900" indent="-342900" algn="just">
              <a:buFont typeface="Arial" panose="020B0604020202020204" pitchFamily="34" charset="0"/>
              <a:buChar char="•"/>
            </a:pPr>
            <a:endParaRPr lang="en-GB" sz="2000" dirty="0">
              <a:latin typeface="Arial" charset="0"/>
              <a:cs typeface="Arial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75488" y="253482"/>
            <a:ext cx="9534144" cy="13439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LSCFT Strategy </a:t>
            </a:r>
            <a:r>
              <a:rPr lang="en-GB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Refresh</a:t>
            </a:r>
          </a:p>
          <a:p>
            <a:r>
              <a:rPr lang="en-GB" sz="2400" b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Introducing the Trust</a:t>
            </a:r>
            <a:endParaRPr lang="en-GB" sz="24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ts val="4000"/>
              </a:lnSpc>
            </a:pPr>
            <a:endParaRPr lang="en-US" sz="2400" b="1" dirty="0">
              <a:solidFill>
                <a:srgbClr val="0770BA"/>
              </a:solidFill>
              <a:latin typeface="Arial" charset="0"/>
              <a:ea typeface="Arial" charset="0"/>
              <a:cs typeface="Arial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/>
          </p:nvPr>
        </p:nvGraphicFramePr>
        <p:xfrm>
          <a:off x="7986121" y="1234019"/>
          <a:ext cx="2764257" cy="51368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98387">
                  <a:extLst>
                    <a:ext uri="{9D8B030D-6E8A-4147-A177-3AD203B41FA5}">
                      <a16:colId xmlns:a16="http://schemas.microsoft.com/office/drawing/2014/main" val="3535779883"/>
                    </a:ext>
                  </a:extLst>
                </a:gridCol>
                <a:gridCol w="765870">
                  <a:extLst>
                    <a:ext uri="{9D8B030D-6E8A-4147-A177-3AD203B41FA5}">
                      <a16:colId xmlns:a16="http://schemas.microsoft.com/office/drawing/2014/main" val="1502048223"/>
                    </a:ext>
                  </a:extLst>
                </a:gridCol>
              </a:tblGrid>
              <a:tr h="284447"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Bed Type</a:t>
                      </a:r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0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Number</a:t>
                      </a:r>
                      <a:endParaRPr lang="en-GB" sz="10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134864"/>
                  </a:ext>
                </a:extLst>
              </a:tr>
              <a:tr h="26237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Adult acute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237</a:t>
                      </a:r>
                      <a:endParaRPr lang="en-GB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2884023"/>
                  </a:ext>
                </a:extLst>
              </a:tr>
              <a:tr h="4460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Psychiatric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Intensive Care </a:t>
                      </a: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32</a:t>
                      </a:r>
                      <a:endParaRPr lang="en-GB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02216315"/>
                  </a:ext>
                </a:extLst>
              </a:tr>
              <a:tr h="310846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Adult rehabilitation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28</a:t>
                      </a:r>
                      <a:endParaRPr lang="en-GB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912019"/>
                  </a:ext>
                </a:extLst>
              </a:tr>
              <a:tr h="294524">
                <a:tc>
                  <a:txBody>
                    <a:bodyPr/>
                    <a:lstStyle/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Older adult functional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4004254"/>
                  </a:ext>
                </a:extLst>
              </a:tr>
              <a:tr h="4460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Older adult organic </a:t>
                      </a:r>
                    </a:p>
                    <a:p>
                      <a:pPr marL="0" lvl="0" indent="0">
                        <a:buFont typeface="Arial" panose="020B0604020202020204" pitchFamily="34" charset="0"/>
                        <a:buNone/>
                      </a:pPr>
                      <a:endParaRPr lang="en-GB" sz="1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2669200"/>
                  </a:ext>
                </a:extLst>
              </a:tr>
              <a:tr h="2883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Children Tier 4 (CYP)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14</a:t>
                      </a:r>
                      <a:endParaRPr lang="en-GB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2392530"/>
                  </a:ext>
                </a:extLst>
              </a:tr>
              <a:tr h="2883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Perinatal Unit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</a:t>
                      </a:r>
                      <a:endParaRPr lang="en-GB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3835809"/>
                  </a:ext>
                </a:extLst>
              </a:tr>
              <a:tr h="997013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Subcontracted</a:t>
                      </a: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Independent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Acute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PICU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Rehab</a:t>
                      </a:r>
                      <a:endParaRPr lang="en-GB" sz="1400" dirty="0" smtClean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222</a:t>
                      </a:r>
                    </a:p>
                    <a:p>
                      <a:pPr algn="r"/>
                      <a:r>
                        <a:rPr lang="en-GB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(112)</a:t>
                      </a:r>
                    </a:p>
                    <a:p>
                      <a:pPr algn="r"/>
                      <a:r>
                        <a:rPr lang="en-GB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(16)</a:t>
                      </a:r>
                    </a:p>
                    <a:p>
                      <a:pPr algn="r"/>
                      <a:r>
                        <a:rPr lang="en-GB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(94)</a:t>
                      </a:r>
                      <a:endParaRPr lang="en-GB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19766988"/>
                  </a:ext>
                </a:extLst>
              </a:tr>
              <a:tr h="2883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Secure services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164</a:t>
                      </a:r>
                      <a:endParaRPr lang="en-GB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15831834"/>
                  </a:ext>
                </a:extLst>
              </a:tr>
              <a:tr h="446032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Community physical health (Longridge)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b="1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</a:t>
                      </a:r>
                      <a:endParaRPr lang="en-GB" sz="1400" b="1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12426957"/>
                  </a:ext>
                </a:extLst>
              </a:tr>
              <a:tr h="28839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400" b="1" u="sng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Total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400" b="1" u="sng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813</a:t>
                      </a:r>
                      <a:endParaRPr lang="en-GB" sz="1400" b="1" u="sng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3834929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6996363" y="341467"/>
            <a:ext cx="3675648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We have </a:t>
            </a:r>
            <a:r>
              <a:rPr lang="en-GB" sz="2000" dirty="0" smtClean="0">
                <a:solidFill>
                  <a:srgbClr val="006AB4"/>
                </a:solidFill>
                <a:latin typeface="Arial" charset="0"/>
                <a:cs typeface="Arial" charset="0"/>
              </a:rPr>
              <a:t>813</a:t>
            </a:r>
            <a:r>
              <a:rPr lang="en-GB" sz="2000" dirty="0" smtClean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 </a:t>
            </a:r>
            <a:r>
              <a:rPr lang="en-GB" sz="2000" dirty="0">
                <a:solidFill>
                  <a:schemeClr val="accent1">
                    <a:lumMod val="75000"/>
                  </a:schemeClr>
                </a:solidFill>
                <a:latin typeface="Arial" charset="0"/>
                <a:cs typeface="Arial" charset="0"/>
              </a:rPr>
              <a:t>beds comprising:</a:t>
            </a:r>
          </a:p>
          <a:p>
            <a:pPr lvl="1"/>
            <a:endParaRPr lang="en-GB" sz="1400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4280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019899" y="125128"/>
            <a:ext cx="2011680" cy="15094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Right Triangle 9"/>
          <p:cNvSpPr/>
          <p:nvPr/>
        </p:nvSpPr>
        <p:spPr>
          <a:xfrm>
            <a:off x="1278184" y="3764922"/>
            <a:ext cx="142875" cy="206300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197752" y="267077"/>
          <a:ext cx="11994248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6657">
                  <a:extLst>
                    <a:ext uri="{9D8B030D-6E8A-4147-A177-3AD203B41FA5}">
                      <a16:colId xmlns:a16="http://schemas.microsoft.com/office/drawing/2014/main" val="4094257859"/>
                    </a:ext>
                  </a:extLst>
                </a:gridCol>
                <a:gridCol w="544171">
                  <a:extLst>
                    <a:ext uri="{9D8B030D-6E8A-4147-A177-3AD203B41FA5}">
                      <a16:colId xmlns:a16="http://schemas.microsoft.com/office/drawing/2014/main" val="3792340379"/>
                    </a:ext>
                  </a:extLst>
                </a:gridCol>
                <a:gridCol w="544171">
                  <a:extLst>
                    <a:ext uri="{9D8B030D-6E8A-4147-A177-3AD203B41FA5}">
                      <a16:colId xmlns:a16="http://schemas.microsoft.com/office/drawing/2014/main" val="3908132870"/>
                    </a:ext>
                  </a:extLst>
                </a:gridCol>
                <a:gridCol w="544171">
                  <a:extLst>
                    <a:ext uri="{9D8B030D-6E8A-4147-A177-3AD203B41FA5}">
                      <a16:colId xmlns:a16="http://schemas.microsoft.com/office/drawing/2014/main" val="4117526994"/>
                    </a:ext>
                  </a:extLst>
                </a:gridCol>
                <a:gridCol w="544171">
                  <a:extLst>
                    <a:ext uri="{9D8B030D-6E8A-4147-A177-3AD203B41FA5}">
                      <a16:colId xmlns:a16="http://schemas.microsoft.com/office/drawing/2014/main" val="2025857798"/>
                    </a:ext>
                  </a:extLst>
                </a:gridCol>
                <a:gridCol w="544171">
                  <a:extLst>
                    <a:ext uri="{9D8B030D-6E8A-4147-A177-3AD203B41FA5}">
                      <a16:colId xmlns:a16="http://schemas.microsoft.com/office/drawing/2014/main" val="759443975"/>
                    </a:ext>
                  </a:extLst>
                </a:gridCol>
                <a:gridCol w="544171">
                  <a:extLst>
                    <a:ext uri="{9D8B030D-6E8A-4147-A177-3AD203B41FA5}">
                      <a16:colId xmlns:a16="http://schemas.microsoft.com/office/drawing/2014/main" val="1303750422"/>
                    </a:ext>
                  </a:extLst>
                </a:gridCol>
                <a:gridCol w="544171">
                  <a:extLst>
                    <a:ext uri="{9D8B030D-6E8A-4147-A177-3AD203B41FA5}">
                      <a16:colId xmlns:a16="http://schemas.microsoft.com/office/drawing/2014/main" val="1424932616"/>
                    </a:ext>
                  </a:extLst>
                </a:gridCol>
                <a:gridCol w="544171">
                  <a:extLst>
                    <a:ext uri="{9D8B030D-6E8A-4147-A177-3AD203B41FA5}">
                      <a16:colId xmlns:a16="http://schemas.microsoft.com/office/drawing/2014/main" val="4000188919"/>
                    </a:ext>
                  </a:extLst>
                </a:gridCol>
                <a:gridCol w="544171">
                  <a:extLst>
                    <a:ext uri="{9D8B030D-6E8A-4147-A177-3AD203B41FA5}">
                      <a16:colId xmlns:a16="http://schemas.microsoft.com/office/drawing/2014/main" val="414964329"/>
                    </a:ext>
                  </a:extLst>
                </a:gridCol>
                <a:gridCol w="544171">
                  <a:extLst>
                    <a:ext uri="{9D8B030D-6E8A-4147-A177-3AD203B41FA5}">
                      <a16:colId xmlns:a16="http://schemas.microsoft.com/office/drawing/2014/main" val="1128132437"/>
                    </a:ext>
                  </a:extLst>
                </a:gridCol>
                <a:gridCol w="544171">
                  <a:extLst>
                    <a:ext uri="{9D8B030D-6E8A-4147-A177-3AD203B41FA5}">
                      <a16:colId xmlns:a16="http://schemas.microsoft.com/office/drawing/2014/main" val="1708274227"/>
                    </a:ext>
                  </a:extLst>
                </a:gridCol>
                <a:gridCol w="544171">
                  <a:extLst>
                    <a:ext uri="{9D8B030D-6E8A-4147-A177-3AD203B41FA5}">
                      <a16:colId xmlns:a16="http://schemas.microsoft.com/office/drawing/2014/main" val="34183142"/>
                    </a:ext>
                  </a:extLst>
                </a:gridCol>
                <a:gridCol w="544171">
                  <a:extLst>
                    <a:ext uri="{9D8B030D-6E8A-4147-A177-3AD203B41FA5}">
                      <a16:colId xmlns:a16="http://schemas.microsoft.com/office/drawing/2014/main" val="1451602152"/>
                    </a:ext>
                  </a:extLst>
                </a:gridCol>
                <a:gridCol w="544171">
                  <a:extLst>
                    <a:ext uri="{9D8B030D-6E8A-4147-A177-3AD203B41FA5}">
                      <a16:colId xmlns:a16="http://schemas.microsoft.com/office/drawing/2014/main" val="1119873939"/>
                    </a:ext>
                  </a:extLst>
                </a:gridCol>
                <a:gridCol w="544171">
                  <a:extLst>
                    <a:ext uri="{9D8B030D-6E8A-4147-A177-3AD203B41FA5}">
                      <a16:colId xmlns:a16="http://schemas.microsoft.com/office/drawing/2014/main" val="2069471114"/>
                    </a:ext>
                  </a:extLst>
                </a:gridCol>
                <a:gridCol w="544171">
                  <a:extLst>
                    <a:ext uri="{9D8B030D-6E8A-4147-A177-3AD203B41FA5}">
                      <a16:colId xmlns:a16="http://schemas.microsoft.com/office/drawing/2014/main" val="3385038781"/>
                    </a:ext>
                  </a:extLst>
                </a:gridCol>
                <a:gridCol w="544171">
                  <a:extLst>
                    <a:ext uri="{9D8B030D-6E8A-4147-A177-3AD203B41FA5}">
                      <a16:colId xmlns:a16="http://schemas.microsoft.com/office/drawing/2014/main" val="3307086712"/>
                    </a:ext>
                  </a:extLst>
                </a:gridCol>
                <a:gridCol w="544171">
                  <a:extLst>
                    <a:ext uri="{9D8B030D-6E8A-4147-A177-3AD203B41FA5}">
                      <a16:colId xmlns:a16="http://schemas.microsoft.com/office/drawing/2014/main" val="4233898247"/>
                    </a:ext>
                  </a:extLst>
                </a:gridCol>
                <a:gridCol w="544171">
                  <a:extLst>
                    <a:ext uri="{9D8B030D-6E8A-4147-A177-3AD203B41FA5}">
                      <a16:colId xmlns:a16="http://schemas.microsoft.com/office/drawing/2014/main" val="3978647731"/>
                    </a:ext>
                  </a:extLst>
                </a:gridCol>
                <a:gridCol w="544171">
                  <a:extLst>
                    <a:ext uri="{9D8B030D-6E8A-4147-A177-3AD203B41FA5}">
                      <a16:colId xmlns:a16="http://schemas.microsoft.com/office/drawing/2014/main" val="17981694"/>
                    </a:ext>
                  </a:extLst>
                </a:gridCol>
                <a:gridCol w="544171">
                  <a:extLst>
                    <a:ext uri="{9D8B030D-6E8A-4147-A177-3AD203B41FA5}">
                      <a16:colId xmlns:a16="http://schemas.microsoft.com/office/drawing/2014/main" val="1811414750"/>
                    </a:ext>
                  </a:extLst>
                </a:gridCol>
              </a:tblGrid>
              <a:tr h="269740">
                <a:tc gridSpan="22"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LSCFT Strategic Transformation and Improvement Programme</a:t>
                      </a:r>
                      <a:r>
                        <a:rPr lang="en-GB" sz="1200" baseline="0" dirty="0" smtClean="0"/>
                        <a:t> 2020- 2025 (Part 1)</a:t>
                      </a:r>
                      <a:endParaRPr lang="en-GB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7290883"/>
                  </a:ext>
                </a:extLst>
              </a:tr>
              <a:tr h="224783">
                <a:tc gridSpan="4">
                  <a:txBody>
                    <a:bodyPr/>
                    <a:lstStyle/>
                    <a:p>
                      <a:pPr algn="ctr"/>
                      <a:r>
                        <a:rPr lang="en-GB" sz="900" dirty="0" smtClean="0"/>
                        <a:t>2019/2020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900" dirty="0" smtClean="0"/>
                        <a:t>2020/2021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900" dirty="0" smtClean="0"/>
                        <a:t>2021/2022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900" dirty="0" smtClean="0"/>
                        <a:t>2022/2023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900" dirty="0" smtClean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900" dirty="0" smtClean="0"/>
                        <a:t>2023/2024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9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9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900" dirty="0" smtClean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900" dirty="0" smtClean="0"/>
                        <a:t>2024/2025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9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6459956"/>
                  </a:ext>
                </a:extLst>
              </a:tr>
              <a:tr h="224783">
                <a:tc>
                  <a:txBody>
                    <a:bodyPr/>
                    <a:lstStyle/>
                    <a:p>
                      <a:pPr algn="ctr"/>
                      <a:r>
                        <a:rPr lang="en-GB" sz="900" dirty="0" smtClean="0"/>
                        <a:t>Q1</a:t>
                      </a:r>
                      <a:r>
                        <a:rPr lang="en-GB" sz="900" baseline="0" dirty="0" smtClean="0"/>
                        <a:t>  </a:t>
                      </a:r>
                    </a:p>
                    <a:p>
                      <a:pPr algn="ctr"/>
                      <a:r>
                        <a:rPr lang="en-GB" sz="900" baseline="0" dirty="0" smtClean="0"/>
                        <a:t>Apr-Jun 19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 smtClean="0"/>
                        <a:t>Q2</a:t>
                      </a:r>
                    </a:p>
                    <a:p>
                      <a:pPr algn="ctr"/>
                      <a:r>
                        <a:rPr lang="en-GB" sz="900" dirty="0" smtClean="0"/>
                        <a:t>Jul-Sep19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 smtClean="0"/>
                        <a:t>Q3</a:t>
                      </a:r>
                    </a:p>
                    <a:p>
                      <a:pPr algn="ctr"/>
                      <a:r>
                        <a:rPr lang="en-GB" sz="900" dirty="0" smtClean="0"/>
                        <a:t>Oct-Dec-19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 smtClean="0"/>
                        <a:t>Q4</a:t>
                      </a:r>
                    </a:p>
                    <a:p>
                      <a:pPr algn="ctr"/>
                      <a:r>
                        <a:rPr lang="en-GB" sz="900" dirty="0" smtClean="0"/>
                        <a:t>Jan-Mar-20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 smtClean="0"/>
                        <a:t>Q1</a:t>
                      </a:r>
                    </a:p>
                    <a:p>
                      <a:pPr algn="ctr"/>
                      <a:r>
                        <a:rPr lang="en-GB" sz="900" dirty="0" smtClean="0"/>
                        <a:t>Apr-Jun</a:t>
                      </a:r>
                      <a:r>
                        <a:rPr lang="en-GB" sz="900" baseline="0" dirty="0" smtClean="0"/>
                        <a:t> 20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 smtClean="0"/>
                        <a:t>Q2</a:t>
                      </a:r>
                    </a:p>
                    <a:p>
                      <a:pPr algn="ctr"/>
                      <a:r>
                        <a:rPr lang="en-GB" sz="900" dirty="0" smtClean="0"/>
                        <a:t>Jul-Sep</a:t>
                      </a:r>
                      <a:r>
                        <a:rPr lang="en-GB" sz="900" baseline="0" dirty="0" smtClean="0"/>
                        <a:t> 20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 smtClean="0"/>
                        <a:t>Q3</a:t>
                      </a:r>
                    </a:p>
                    <a:p>
                      <a:pPr algn="ctr"/>
                      <a:r>
                        <a:rPr lang="en-GB" sz="900" dirty="0" smtClean="0"/>
                        <a:t>Oct-Dec 20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 smtClean="0"/>
                        <a:t>Q4</a:t>
                      </a:r>
                    </a:p>
                    <a:p>
                      <a:pPr algn="ctr"/>
                      <a:r>
                        <a:rPr lang="en-GB" sz="900" dirty="0" smtClean="0"/>
                        <a:t>Jan-Mar 21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 smtClean="0"/>
                        <a:t>Q1</a:t>
                      </a:r>
                    </a:p>
                    <a:p>
                      <a:pPr algn="ctr"/>
                      <a:r>
                        <a:rPr lang="en-GB" sz="900" dirty="0" smtClean="0"/>
                        <a:t>Apr-Jun 21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 smtClean="0"/>
                        <a:t>Q2</a:t>
                      </a:r>
                    </a:p>
                    <a:p>
                      <a:pPr algn="ctr"/>
                      <a:r>
                        <a:rPr lang="en-GB" sz="900" dirty="0" smtClean="0"/>
                        <a:t>Jul-Sep 21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 smtClean="0"/>
                        <a:t>Q3</a:t>
                      </a:r>
                    </a:p>
                    <a:p>
                      <a:pPr algn="ctr"/>
                      <a:r>
                        <a:rPr lang="en-GB" sz="900" dirty="0" smtClean="0"/>
                        <a:t>Oct-Dec 21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 smtClean="0"/>
                        <a:t>Q4</a:t>
                      </a:r>
                    </a:p>
                    <a:p>
                      <a:pPr algn="ctr"/>
                      <a:r>
                        <a:rPr lang="en-GB" sz="900" dirty="0" smtClean="0"/>
                        <a:t>Jan-Mar</a:t>
                      </a:r>
                      <a:r>
                        <a:rPr lang="en-GB" sz="900" baseline="0" dirty="0" smtClean="0"/>
                        <a:t> 22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 smtClean="0"/>
                        <a:t>Q1</a:t>
                      </a:r>
                    </a:p>
                    <a:p>
                      <a:pPr algn="ctr"/>
                      <a:r>
                        <a:rPr lang="en-GB" sz="900" dirty="0" smtClean="0"/>
                        <a:t>Apr-Jun 22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 smtClean="0"/>
                        <a:t>Q2</a:t>
                      </a:r>
                    </a:p>
                    <a:p>
                      <a:pPr algn="ctr"/>
                      <a:r>
                        <a:rPr lang="en-GB" sz="900" dirty="0" smtClean="0"/>
                        <a:t>Jul-Sep</a:t>
                      </a:r>
                      <a:r>
                        <a:rPr lang="en-GB" sz="900" baseline="0" dirty="0" smtClean="0"/>
                        <a:t> 22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 smtClean="0"/>
                        <a:t>Q3</a:t>
                      </a:r>
                    </a:p>
                    <a:p>
                      <a:pPr algn="ctr"/>
                      <a:r>
                        <a:rPr lang="en-GB" sz="900" dirty="0" smtClean="0"/>
                        <a:t>Oct-Dec 22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 smtClean="0"/>
                        <a:t>Q4</a:t>
                      </a:r>
                    </a:p>
                    <a:p>
                      <a:pPr algn="ctr"/>
                      <a:r>
                        <a:rPr lang="en-GB" sz="900" dirty="0" smtClean="0"/>
                        <a:t>Jan-Mar-23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 smtClean="0"/>
                        <a:t>Q1</a:t>
                      </a:r>
                    </a:p>
                    <a:p>
                      <a:pPr algn="ctr"/>
                      <a:r>
                        <a:rPr lang="en-GB" sz="900" dirty="0" smtClean="0"/>
                        <a:t>Apr-Jun 23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 smtClean="0"/>
                        <a:t>Q2</a:t>
                      </a:r>
                      <a:r>
                        <a:rPr lang="en-GB" sz="900" baseline="0" dirty="0" smtClean="0"/>
                        <a:t> </a:t>
                      </a:r>
                    </a:p>
                    <a:p>
                      <a:pPr algn="ctr"/>
                      <a:r>
                        <a:rPr lang="en-GB" sz="900" baseline="0" dirty="0" smtClean="0"/>
                        <a:t>Jul-Sep 23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 smtClean="0"/>
                        <a:t>Q3</a:t>
                      </a:r>
                    </a:p>
                    <a:p>
                      <a:pPr algn="ctr"/>
                      <a:r>
                        <a:rPr lang="en-GB" sz="900" dirty="0" smtClean="0"/>
                        <a:t>Oct-Dec 23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 smtClean="0"/>
                        <a:t>Q4</a:t>
                      </a:r>
                    </a:p>
                    <a:p>
                      <a:pPr algn="ctr"/>
                      <a:r>
                        <a:rPr lang="en-GB" sz="900" dirty="0" smtClean="0"/>
                        <a:t>Jan – Mar 24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 smtClean="0"/>
                        <a:t>Q1</a:t>
                      </a:r>
                    </a:p>
                    <a:p>
                      <a:pPr algn="ctr"/>
                      <a:r>
                        <a:rPr lang="en-GB" sz="900" dirty="0" smtClean="0"/>
                        <a:t>Apr-Jun</a:t>
                      </a:r>
                      <a:r>
                        <a:rPr lang="en-GB" sz="900" baseline="0" dirty="0" smtClean="0"/>
                        <a:t> 24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 smtClean="0"/>
                        <a:t>Q2 </a:t>
                      </a:r>
                    </a:p>
                    <a:p>
                      <a:pPr algn="ctr"/>
                      <a:r>
                        <a:rPr lang="en-GB" sz="900" dirty="0" smtClean="0"/>
                        <a:t>Jul-Sep 24</a:t>
                      </a:r>
                      <a:endParaRPr lang="en-GB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189914"/>
                  </a:ext>
                </a:extLst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1723280" y="1272920"/>
            <a:ext cx="9359979" cy="268554"/>
          </a:xfrm>
          <a:prstGeom prst="rect">
            <a:avLst/>
          </a:prstGeom>
          <a:solidFill>
            <a:schemeClr val="accent6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Initial Response Service (inc Street Triage)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1723281" y="1556489"/>
            <a:ext cx="692890" cy="36800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>
                <a:solidFill>
                  <a:schemeClr val="tx1"/>
                </a:solidFill>
              </a:rPr>
              <a:t>Diagnostic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2416172" y="1556487"/>
            <a:ext cx="3823023" cy="36800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>
                <a:solidFill>
                  <a:schemeClr val="tx1"/>
                </a:solidFill>
              </a:rPr>
              <a:t>Design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6239194" y="1556489"/>
            <a:ext cx="589528" cy="35759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>
                <a:solidFill>
                  <a:schemeClr val="tx1"/>
                </a:solidFill>
              </a:rPr>
              <a:t>Pennine Go Live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6807349" y="1556488"/>
            <a:ext cx="589528" cy="35759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>
                <a:solidFill>
                  <a:schemeClr val="tx1"/>
                </a:solidFill>
              </a:rPr>
              <a:t>Central  Go Live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8661227" y="1566142"/>
            <a:ext cx="589528" cy="357595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>
                <a:solidFill>
                  <a:schemeClr val="tx1"/>
                </a:solidFill>
              </a:rPr>
              <a:t>The Bay  Go Live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9674862" y="1566142"/>
            <a:ext cx="913191" cy="404829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>
                <a:solidFill>
                  <a:schemeClr val="tx1"/>
                </a:solidFill>
              </a:rPr>
              <a:t>Fylde Go Live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0603824" y="1566144"/>
            <a:ext cx="479435" cy="337026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IRS review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542294" y="1923737"/>
            <a:ext cx="8090713" cy="293221"/>
          </a:xfrm>
          <a:prstGeom prst="rect">
            <a:avLst/>
          </a:prstGeom>
          <a:solidFill>
            <a:schemeClr val="accent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Community Mental Health Transformation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595157" y="2511072"/>
            <a:ext cx="439839" cy="34794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>
                <a:solidFill>
                  <a:schemeClr val="tx1"/>
                </a:solidFill>
              </a:rPr>
              <a:t>Bid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5741328" y="2514518"/>
            <a:ext cx="5334783" cy="36939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>
                <a:solidFill>
                  <a:schemeClr val="tx1"/>
                </a:solidFill>
              </a:rPr>
              <a:t>ARRS Mental Health Practitioners in Primary Care Recruitment &amp; Implementation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723872" y="2889398"/>
            <a:ext cx="1031903" cy="60291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>
                <a:solidFill>
                  <a:schemeClr val="tx1"/>
                </a:solidFill>
              </a:rPr>
              <a:t>Peer Support Worker Implementation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25" name="Rectangle 24"/>
          <p:cNvSpPr/>
          <p:nvPr/>
        </p:nvSpPr>
        <p:spPr>
          <a:xfrm>
            <a:off x="9732757" y="2894346"/>
            <a:ext cx="845890" cy="59302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>
                <a:solidFill>
                  <a:schemeClr val="tx1"/>
                </a:solidFill>
              </a:rPr>
              <a:t>C</a:t>
            </a:r>
            <a:r>
              <a:rPr lang="en-GB" sz="900" dirty="0" smtClean="0">
                <a:solidFill>
                  <a:schemeClr val="tx1"/>
                </a:solidFill>
              </a:rPr>
              <a:t>&amp;W Enhanced MDT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11038873" y="2887113"/>
            <a:ext cx="674335" cy="58178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>
                <a:solidFill>
                  <a:schemeClr val="tx1"/>
                </a:solidFill>
              </a:rPr>
              <a:t>Pennine, Bay, Fylde Enhanced MDT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0588053" y="3468007"/>
            <a:ext cx="1116531" cy="32680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>
                <a:solidFill>
                  <a:schemeClr val="tx1"/>
                </a:solidFill>
              </a:rPr>
              <a:t>Phase 2 Planning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8473191" y="3803063"/>
            <a:ext cx="2606616" cy="28872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>
                <a:solidFill>
                  <a:schemeClr val="tx1"/>
                </a:solidFill>
              </a:rPr>
              <a:t>Transition from Care Coordination to Lead Professional / Key Worker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885145" y="5222590"/>
            <a:ext cx="2146434" cy="13033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2" name="Rectangle 31"/>
          <p:cNvSpPr/>
          <p:nvPr/>
        </p:nvSpPr>
        <p:spPr>
          <a:xfrm>
            <a:off x="6724322" y="4107870"/>
            <a:ext cx="5467678" cy="307188"/>
          </a:xfrm>
          <a:prstGeom prst="rect">
            <a:avLst/>
          </a:prstGeom>
          <a:solidFill>
            <a:schemeClr val="accent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Dialog+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7860631" y="4406809"/>
            <a:ext cx="525418" cy="60059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>
                <a:solidFill>
                  <a:schemeClr val="tx1"/>
                </a:solidFill>
              </a:rPr>
              <a:t>Pilot Team Go Live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8386048" y="4406809"/>
            <a:ext cx="1110877" cy="60059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>
                <a:solidFill>
                  <a:schemeClr val="tx1"/>
                </a:solidFill>
              </a:rPr>
              <a:t>Community Teams Go Live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37" name="Rectangle 36"/>
          <p:cNvSpPr/>
          <p:nvPr/>
        </p:nvSpPr>
        <p:spPr>
          <a:xfrm>
            <a:off x="9492955" y="4406809"/>
            <a:ext cx="735492" cy="60059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>
                <a:solidFill>
                  <a:schemeClr val="tx1"/>
                </a:solidFill>
              </a:rPr>
              <a:t>Inpatient Teams Go Live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10201407" y="4398560"/>
            <a:ext cx="1313006" cy="60059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>
                <a:solidFill>
                  <a:schemeClr val="tx1"/>
                </a:solidFill>
              </a:rPr>
              <a:t>Specialist Teams Go Live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11512426" y="4398560"/>
            <a:ext cx="672485" cy="600592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>
                <a:solidFill>
                  <a:schemeClr val="tx1"/>
                </a:solidFill>
              </a:rPr>
              <a:t>CHAMS Go Live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41" name="Rectangle 40"/>
          <p:cNvSpPr/>
          <p:nvPr/>
        </p:nvSpPr>
        <p:spPr>
          <a:xfrm>
            <a:off x="8996412" y="4999152"/>
            <a:ext cx="3195588" cy="276805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Physical Health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9674869" y="5275957"/>
            <a:ext cx="731805" cy="68144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>
                <a:solidFill>
                  <a:schemeClr val="tx1"/>
                </a:solidFill>
              </a:rPr>
              <a:t>Care Connexions Single Referral Line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10406674" y="5275956"/>
            <a:ext cx="1785326" cy="68144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>
                <a:solidFill>
                  <a:schemeClr val="tx1"/>
                </a:solidFill>
              </a:rPr>
              <a:t>Transformation of Access into Community Physical Health Service &amp; Alternatives to Hospital Care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10019905" y="5957401"/>
            <a:ext cx="1222408" cy="68144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>
                <a:solidFill>
                  <a:schemeClr val="tx1"/>
                </a:solidFill>
              </a:rPr>
              <a:t>Diagnostic of Physical Health Services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4516799" y="2511072"/>
            <a:ext cx="700762" cy="80700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Early Intervention in Psychosis Therapists introduced</a:t>
            </a:r>
            <a:endParaRPr lang="en-GB" sz="800" dirty="0">
              <a:solidFill>
                <a:schemeClr val="tx1"/>
              </a:solidFill>
            </a:endParaRPr>
          </a:p>
        </p:txBody>
      </p:sp>
      <p:cxnSp>
        <p:nvCxnSpPr>
          <p:cNvPr id="13" name="Straight Arrow Connector 12"/>
          <p:cNvCxnSpPr/>
          <p:nvPr/>
        </p:nvCxnSpPr>
        <p:spPr>
          <a:xfrm>
            <a:off x="10588053" y="1272917"/>
            <a:ext cx="28897" cy="5755204"/>
          </a:xfrm>
          <a:prstGeom prst="straightConnector1">
            <a:avLst/>
          </a:prstGeom>
          <a:ln w="19050" cap="flat" cmpd="sng" algn="ctr">
            <a:solidFill>
              <a:srgbClr val="C00000"/>
            </a:solidFill>
            <a:prstDash val="dash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2403603" y="572993"/>
            <a:ext cx="4341382" cy="6285007"/>
          </a:xfrm>
          <a:prstGeom prst="rect">
            <a:avLst/>
          </a:prstGeom>
          <a:solidFill>
            <a:srgbClr val="FF7C80">
              <a:alpha val="12000"/>
            </a:srgbClr>
          </a:solidFill>
          <a:ln>
            <a:solidFill>
              <a:schemeClr val="bg1">
                <a:lumMod val="8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000" b="1" dirty="0" smtClean="0"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000" b="1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000" b="1" dirty="0" smtClean="0"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000" b="1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000" b="1" dirty="0" smtClean="0"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000" b="1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000" b="1" dirty="0" smtClean="0"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000" b="1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000" b="1" dirty="0" smtClean="0"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000" b="1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000" b="1" dirty="0" smtClean="0"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000" b="1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000" b="1" dirty="0" smtClean="0"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000" b="1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000" b="1" dirty="0" smtClean="0"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000" b="1" dirty="0" smtClean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Waves </a:t>
            </a:r>
            <a:r>
              <a:rPr lang="en-GB" sz="1000" b="1" dirty="0">
                <a:solidFill>
                  <a:srgbClr val="000000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1-3 </a:t>
            </a:r>
            <a:r>
              <a:rPr lang="en-GB" sz="10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Covid-19 </a:t>
            </a:r>
            <a:r>
              <a:rPr lang="en-GB" sz="1000" b="1" dirty="0" smtClean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and Omicron </a:t>
            </a:r>
            <a:r>
              <a:rPr lang="en-GB" sz="1000" b="1" dirty="0">
                <a:solidFill>
                  <a:srgbClr val="000000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variant  </a:t>
            </a:r>
            <a:endParaRPr lang="en-GB" sz="11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10012291" y="622418"/>
            <a:ext cx="1064063" cy="6285007"/>
          </a:xfrm>
          <a:prstGeom prst="rect">
            <a:avLst/>
          </a:prstGeom>
          <a:solidFill>
            <a:schemeClr val="accent6">
              <a:lumMod val="75000"/>
              <a:alpha val="12000"/>
            </a:schemeClr>
          </a:solidFill>
          <a:ln>
            <a:solidFill>
              <a:schemeClr val="bg1">
                <a:lumMod val="8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100" b="1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204900" y="2210547"/>
            <a:ext cx="10878359" cy="28458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>
                <a:solidFill>
                  <a:schemeClr val="tx1"/>
                </a:solidFill>
              </a:rPr>
              <a:t>Talking Therapies expansion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6721988" y="3501505"/>
            <a:ext cx="1033787" cy="50314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>
                <a:solidFill>
                  <a:schemeClr val="tx1"/>
                </a:solidFill>
              </a:rPr>
              <a:t>Autism </a:t>
            </a:r>
            <a:r>
              <a:rPr lang="en-GB" sz="900" dirty="0">
                <a:solidFill>
                  <a:schemeClr val="tx1"/>
                </a:solidFill>
              </a:rPr>
              <a:t>Intensive Support </a:t>
            </a:r>
            <a:r>
              <a:rPr lang="en-GB" sz="900" dirty="0" smtClean="0">
                <a:solidFill>
                  <a:schemeClr val="tx1"/>
                </a:solidFill>
              </a:rPr>
              <a:t>implemented</a:t>
            </a:r>
            <a:endParaRPr lang="en-GB" sz="9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2880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019899" y="125128"/>
            <a:ext cx="2011680" cy="1509485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0" name="Right Triangle 9"/>
          <p:cNvSpPr/>
          <p:nvPr/>
        </p:nvSpPr>
        <p:spPr>
          <a:xfrm>
            <a:off x="1278184" y="3764922"/>
            <a:ext cx="142875" cy="206300"/>
          </a:xfrm>
          <a:prstGeom prst="rtTriangle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/>
          </p:nvPr>
        </p:nvGraphicFramePr>
        <p:xfrm>
          <a:off x="197752" y="267077"/>
          <a:ext cx="11994248" cy="1005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6657">
                  <a:extLst>
                    <a:ext uri="{9D8B030D-6E8A-4147-A177-3AD203B41FA5}">
                      <a16:colId xmlns:a16="http://schemas.microsoft.com/office/drawing/2014/main" val="4094257859"/>
                    </a:ext>
                  </a:extLst>
                </a:gridCol>
                <a:gridCol w="544171">
                  <a:extLst>
                    <a:ext uri="{9D8B030D-6E8A-4147-A177-3AD203B41FA5}">
                      <a16:colId xmlns:a16="http://schemas.microsoft.com/office/drawing/2014/main" val="3792340379"/>
                    </a:ext>
                  </a:extLst>
                </a:gridCol>
                <a:gridCol w="544171">
                  <a:extLst>
                    <a:ext uri="{9D8B030D-6E8A-4147-A177-3AD203B41FA5}">
                      <a16:colId xmlns:a16="http://schemas.microsoft.com/office/drawing/2014/main" val="3908132870"/>
                    </a:ext>
                  </a:extLst>
                </a:gridCol>
                <a:gridCol w="544171">
                  <a:extLst>
                    <a:ext uri="{9D8B030D-6E8A-4147-A177-3AD203B41FA5}">
                      <a16:colId xmlns:a16="http://schemas.microsoft.com/office/drawing/2014/main" val="4117526994"/>
                    </a:ext>
                  </a:extLst>
                </a:gridCol>
                <a:gridCol w="544171">
                  <a:extLst>
                    <a:ext uri="{9D8B030D-6E8A-4147-A177-3AD203B41FA5}">
                      <a16:colId xmlns:a16="http://schemas.microsoft.com/office/drawing/2014/main" val="2025857798"/>
                    </a:ext>
                  </a:extLst>
                </a:gridCol>
                <a:gridCol w="544171">
                  <a:extLst>
                    <a:ext uri="{9D8B030D-6E8A-4147-A177-3AD203B41FA5}">
                      <a16:colId xmlns:a16="http://schemas.microsoft.com/office/drawing/2014/main" val="759443975"/>
                    </a:ext>
                  </a:extLst>
                </a:gridCol>
                <a:gridCol w="544171">
                  <a:extLst>
                    <a:ext uri="{9D8B030D-6E8A-4147-A177-3AD203B41FA5}">
                      <a16:colId xmlns:a16="http://schemas.microsoft.com/office/drawing/2014/main" val="1303750422"/>
                    </a:ext>
                  </a:extLst>
                </a:gridCol>
                <a:gridCol w="544171">
                  <a:extLst>
                    <a:ext uri="{9D8B030D-6E8A-4147-A177-3AD203B41FA5}">
                      <a16:colId xmlns:a16="http://schemas.microsoft.com/office/drawing/2014/main" val="1424932616"/>
                    </a:ext>
                  </a:extLst>
                </a:gridCol>
                <a:gridCol w="544171">
                  <a:extLst>
                    <a:ext uri="{9D8B030D-6E8A-4147-A177-3AD203B41FA5}">
                      <a16:colId xmlns:a16="http://schemas.microsoft.com/office/drawing/2014/main" val="4000188919"/>
                    </a:ext>
                  </a:extLst>
                </a:gridCol>
                <a:gridCol w="544171">
                  <a:extLst>
                    <a:ext uri="{9D8B030D-6E8A-4147-A177-3AD203B41FA5}">
                      <a16:colId xmlns:a16="http://schemas.microsoft.com/office/drawing/2014/main" val="414964329"/>
                    </a:ext>
                  </a:extLst>
                </a:gridCol>
                <a:gridCol w="544171">
                  <a:extLst>
                    <a:ext uri="{9D8B030D-6E8A-4147-A177-3AD203B41FA5}">
                      <a16:colId xmlns:a16="http://schemas.microsoft.com/office/drawing/2014/main" val="1128132437"/>
                    </a:ext>
                  </a:extLst>
                </a:gridCol>
                <a:gridCol w="544171">
                  <a:extLst>
                    <a:ext uri="{9D8B030D-6E8A-4147-A177-3AD203B41FA5}">
                      <a16:colId xmlns:a16="http://schemas.microsoft.com/office/drawing/2014/main" val="1708274227"/>
                    </a:ext>
                  </a:extLst>
                </a:gridCol>
                <a:gridCol w="544171">
                  <a:extLst>
                    <a:ext uri="{9D8B030D-6E8A-4147-A177-3AD203B41FA5}">
                      <a16:colId xmlns:a16="http://schemas.microsoft.com/office/drawing/2014/main" val="34183142"/>
                    </a:ext>
                  </a:extLst>
                </a:gridCol>
                <a:gridCol w="544171">
                  <a:extLst>
                    <a:ext uri="{9D8B030D-6E8A-4147-A177-3AD203B41FA5}">
                      <a16:colId xmlns:a16="http://schemas.microsoft.com/office/drawing/2014/main" val="1451602152"/>
                    </a:ext>
                  </a:extLst>
                </a:gridCol>
                <a:gridCol w="544171">
                  <a:extLst>
                    <a:ext uri="{9D8B030D-6E8A-4147-A177-3AD203B41FA5}">
                      <a16:colId xmlns:a16="http://schemas.microsoft.com/office/drawing/2014/main" val="1119873939"/>
                    </a:ext>
                  </a:extLst>
                </a:gridCol>
                <a:gridCol w="544171">
                  <a:extLst>
                    <a:ext uri="{9D8B030D-6E8A-4147-A177-3AD203B41FA5}">
                      <a16:colId xmlns:a16="http://schemas.microsoft.com/office/drawing/2014/main" val="2069471114"/>
                    </a:ext>
                  </a:extLst>
                </a:gridCol>
                <a:gridCol w="544171">
                  <a:extLst>
                    <a:ext uri="{9D8B030D-6E8A-4147-A177-3AD203B41FA5}">
                      <a16:colId xmlns:a16="http://schemas.microsoft.com/office/drawing/2014/main" val="3385038781"/>
                    </a:ext>
                  </a:extLst>
                </a:gridCol>
                <a:gridCol w="544171">
                  <a:extLst>
                    <a:ext uri="{9D8B030D-6E8A-4147-A177-3AD203B41FA5}">
                      <a16:colId xmlns:a16="http://schemas.microsoft.com/office/drawing/2014/main" val="3307086712"/>
                    </a:ext>
                  </a:extLst>
                </a:gridCol>
                <a:gridCol w="544171">
                  <a:extLst>
                    <a:ext uri="{9D8B030D-6E8A-4147-A177-3AD203B41FA5}">
                      <a16:colId xmlns:a16="http://schemas.microsoft.com/office/drawing/2014/main" val="4233898247"/>
                    </a:ext>
                  </a:extLst>
                </a:gridCol>
                <a:gridCol w="544171">
                  <a:extLst>
                    <a:ext uri="{9D8B030D-6E8A-4147-A177-3AD203B41FA5}">
                      <a16:colId xmlns:a16="http://schemas.microsoft.com/office/drawing/2014/main" val="3978647731"/>
                    </a:ext>
                  </a:extLst>
                </a:gridCol>
                <a:gridCol w="544171">
                  <a:extLst>
                    <a:ext uri="{9D8B030D-6E8A-4147-A177-3AD203B41FA5}">
                      <a16:colId xmlns:a16="http://schemas.microsoft.com/office/drawing/2014/main" val="17981694"/>
                    </a:ext>
                  </a:extLst>
                </a:gridCol>
                <a:gridCol w="544171">
                  <a:extLst>
                    <a:ext uri="{9D8B030D-6E8A-4147-A177-3AD203B41FA5}">
                      <a16:colId xmlns:a16="http://schemas.microsoft.com/office/drawing/2014/main" val="1811414750"/>
                    </a:ext>
                  </a:extLst>
                </a:gridCol>
              </a:tblGrid>
              <a:tr h="269740">
                <a:tc gridSpan="22">
                  <a:txBody>
                    <a:bodyPr/>
                    <a:lstStyle/>
                    <a:p>
                      <a:pPr algn="ctr"/>
                      <a:r>
                        <a:rPr lang="en-GB" sz="1200" dirty="0" smtClean="0"/>
                        <a:t>LSCFT Strategic Transformation and Improvement Programme</a:t>
                      </a:r>
                      <a:r>
                        <a:rPr lang="en-GB" sz="1200" baseline="0" dirty="0" smtClean="0"/>
                        <a:t> 2020- 2025 (Part 2)</a:t>
                      </a:r>
                      <a:endParaRPr lang="en-GB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47290883"/>
                  </a:ext>
                </a:extLst>
              </a:tr>
              <a:tr h="224783">
                <a:tc gridSpan="4">
                  <a:txBody>
                    <a:bodyPr/>
                    <a:lstStyle/>
                    <a:p>
                      <a:pPr algn="ctr"/>
                      <a:r>
                        <a:rPr lang="en-GB" sz="900" dirty="0" smtClean="0"/>
                        <a:t>2019/2020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900" dirty="0" smtClean="0"/>
                        <a:t>2020/2021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900" dirty="0" smtClean="0"/>
                        <a:t>2021/2022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900" dirty="0" smtClean="0"/>
                        <a:t>2022/2023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900" dirty="0" smtClean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GB" sz="900" dirty="0" smtClean="0"/>
                        <a:t>2023/2024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9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900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900" dirty="0" smtClean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GB" sz="900" dirty="0" smtClean="0"/>
                        <a:t>2024/2025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GB" sz="9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6459956"/>
                  </a:ext>
                </a:extLst>
              </a:tr>
              <a:tr h="224783">
                <a:tc>
                  <a:txBody>
                    <a:bodyPr/>
                    <a:lstStyle/>
                    <a:p>
                      <a:pPr algn="ctr"/>
                      <a:r>
                        <a:rPr lang="en-GB" sz="900" dirty="0" smtClean="0"/>
                        <a:t>Q1</a:t>
                      </a:r>
                      <a:r>
                        <a:rPr lang="en-GB" sz="900" baseline="0" dirty="0" smtClean="0"/>
                        <a:t>  </a:t>
                      </a:r>
                    </a:p>
                    <a:p>
                      <a:pPr algn="ctr"/>
                      <a:r>
                        <a:rPr lang="en-GB" sz="900" baseline="0" dirty="0" smtClean="0"/>
                        <a:t>Apr-Jun 19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 smtClean="0"/>
                        <a:t>Q2</a:t>
                      </a:r>
                    </a:p>
                    <a:p>
                      <a:pPr algn="ctr"/>
                      <a:r>
                        <a:rPr lang="en-GB" sz="900" dirty="0" smtClean="0"/>
                        <a:t>Jul-Sep19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 smtClean="0"/>
                        <a:t>Q3</a:t>
                      </a:r>
                    </a:p>
                    <a:p>
                      <a:pPr algn="ctr"/>
                      <a:r>
                        <a:rPr lang="en-GB" sz="900" dirty="0" smtClean="0"/>
                        <a:t>Oct-Dec-19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 smtClean="0"/>
                        <a:t>Q4</a:t>
                      </a:r>
                    </a:p>
                    <a:p>
                      <a:pPr algn="ctr"/>
                      <a:r>
                        <a:rPr lang="en-GB" sz="900" dirty="0" smtClean="0"/>
                        <a:t>Jan-Mar-20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 smtClean="0"/>
                        <a:t>Q1</a:t>
                      </a:r>
                    </a:p>
                    <a:p>
                      <a:pPr algn="ctr"/>
                      <a:r>
                        <a:rPr lang="en-GB" sz="900" dirty="0" smtClean="0"/>
                        <a:t>Apr-Jun</a:t>
                      </a:r>
                      <a:r>
                        <a:rPr lang="en-GB" sz="900" baseline="0" dirty="0" smtClean="0"/>
                        <a:t> 20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 smtClean="0"/>
                        <a:t>Q2</a:t>
                      </a:r>
                    </a:p>
                    <a:p>
                      <a:pPr algn="ctr"/>
                      <a:r>
                        <a:rPr lang="en-GB" sz="900" dirty="0" smtClean="0"/>
                        <a:t>Jul-Sep</a:t>
                      </a:r>
                      <a:r>
                        <a:rPr lang="en-GB" sz="900" baseline="0" dirty="0" smtClean="0"/>
                        <a:t> 20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 smtClean="0"/>
                        <a:t>Q3</a:t>
                      </a:r>
                    </a:p>
                    <a:p>
                      <a:pPr algn="ctr"/>
                      <a:r>
                        <a:rPr lang="en-GB" sz="900" dirty="0" smtClean="0"/>
                        <a:t>Oct-Dec 20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 smtClean="0"/>
                        <a:t>Q4</a:t>
                      </a:r>
                    </a:p>
                    <a:p>
                      <a:pPr algn="ctr"/>
                      <a:r>
                        <a:rPr lang="en-GB" sz="900" dirty="0" smtClean="0"/>
                        <a:t>Jan-Mar 21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 smtClean="0"/>
                        <a:t>Q1</a:t>
                      </a:r>
                    </a:p>
                    <a:p>
                      <a:pPr algn="ctr"/>
                      <a:r>
                        <a:rPr lang="en-GB" sz="900" dirty="0" smtClean="0"/>
                        <a:t>Apr-Jun 21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 smtClean="0"/>
                        <a:t>Q2</a:t>
                      </a:r>
                    </a:p>
                    <a:p>
                      <a:pPr algn="ctr"/>
                      <a:r>
                        <a:rPr lang="en-GB" sz="900" dirty="0" smtClean="0"/>
                        <a:t>Jul-Sep 21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 smtClean="0"/>
                        <a:t>Q3</a:t>
                      </a:r>
                    </a:p>
                    <a:p>
                      <a:pPr algn="ctr"/>
                      <a:r>
                        <a:rPr lang="en-GB" sz="900" dirty="0" smtClean="0"/>
                        <a:t>Oct-Dec 21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 smtClean="0"/>
                        <a:t>Q4</a:t>
                      </a:r>
                    </a:p>
                    <a:p>
                      <a:pPr algn="ctr"/>
                      <a:r>
                        <a:rPr lang="en-GB" sz="900" dirty="0" smtClean="0"/>
                        <a:t>Jan-Mar</a:t>
                      </a:r>
                      <a:r>
                        <a:rPr lang="en-GB" sz="900" baseline="0" dirty="0" smtClean="0"/>
                        <a:t> 22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 smtClean="0"/>
                        <a:t>Q1</a:t>
                      </a:r>
                    </a:p>
                    <a:p>
                      <a:pPr algn="ctr"/>
                      <a:r>
                        <a:rPr lang="en-GB" sz="900" dirty="0" smtClean="0"/>
                        <a:t>Apr-Jun 22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 smtClean="0"/>
                        <a:t>Q2</a:t>
                      </a:r>
                    </a:p>
                    <a:p>
                      <a:pPr algn="ctr"/>
                      <a:r>
                        <a:rPr lang="en-GB" sz="900" dirty="0" smtClean="0"/>
                        <a:t>Jul-Sep</a:t>
                      </a:r>
                      <a:r>
                        <a:rPr lang="en-GB" sz="900" baseline="0" dirty="0" smtClean="0"/>
                        <a:t> 22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 smtClean="0"/>
                        <a:t>Q3</a:t>
                      </a:r>
                    </a:p>
                    <a:p>
                      <a:pPr algn="ctr"/>
                      <a:r>
                        <a:rPr lang="en-GB" sz="900" dirty="0" smtClean="0"/>
                        <a:t>Oct-Dec 22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 smtClean="0"/>
                        <a:t>Q4</a:t>
                      </a:r>
                    </a:p>
                    <a:p>
                      <a:pPr algn="ctr"/>
                      <a:r>
                        <a:rPr lang="en-GB" sz="900" dirty="0" smtClean="0"/>
                        <a:t>Jan-Mar-23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 smtClean="0"/>
                        <a:t>Q1</a:t>
                      </a:r>
                    </a:p>
                    <a:p>
                      <a:pPr algn="ctr"/>
                      <a:r>
                        <a:rPr lang="en-GB" sz="900" dirty="0" smtClean="0"/>
                        <a:t>Apr-Jun 23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 smtClean="0"/>
                        <a:t>Q2</a:t>
                      </a:r>
                      <a:r>
                        <a:rPr lang="en-GB" sz="900" baseline="0" dirty="0" smtClean="0"/>
                        <a:t> </a:t>
                      </a:r>
                    </a:p>
                    <a:p>
                      <a:pPr algn="ctr"/>
                      <a:r>
                        <a:rPr lang="en-GB" sz="900" baseline="0" dirty="0" smtClean="0"/>
                        <a:t>Jul-Sep 23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 smtClean="0"/>
                        <a:t>Q3</a:t>
                      </a:r>
                    </a:p>
                    <a:p>
                      <a:pPr algn="ctr"/>
                      <a:r>
                        <a:rPr lang="en-GB" sz="900" dirty="0" smtClean="0"/>
                        <a:t>Oct-Dec 23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 smtClean="0"/>
                        <a:t>Q4</a:t>
                      </a:r>
                    </a:p>
                    <a:p>
                      <a:pPr algn="ctr"/>
                      <a:r>
                        <a:rPr lang="en-GB" sz="900" dirty="0" smtClean="0"/>
                        <a:t>Jan – Mar 24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 smtClean="0"/>
                        <a:t>Q1</a:t>
                      </a:r>
                    </a:p>
                    <a:p>
                      <a:pPr algn="ctr"/>
                      <a:r>
                        <a:rPr lang="en-GB" sz="900" dirty="0" smtClean="0"/>
                        <a:t>Apr-Jun</a:t>
                      </a:r>
                      <a:r>
                        <a:rPr lang="en-GB" sz="900" baseline="0" dirty="0" smtClean="0"/>
                        <a:t> 24</a:t>
                      </a:r>
                      <a:endParaRPr lang="en-GB" sz="9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900" dirty="0" smtClean="0"/>
                        <a:t>Q2 </a:t>
                      </a:r>
                    </a:p>
                    <a:p>
                      <a:pPr algn="ctr"/>
                      <a:r>
                        <a:rPr lang="en-GB" sz="900" dirty="0" smtClean="0"/>
                        <a:t>Jul-Sep 24</a:t>
                      </a:r>
                      <a:endParaRPr lang="en-GB" sz="9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5189914"/>
                  </a:ext>
                </a:extLst>
              </a:tr>
            </a:tbl>
          </a:graphicData>
        </a:graphic>
      </p:graphicFrame>
      <p:sp>
        <p:nvSpPr>
          <p:cNvPr id="12" name="Rectangle 11"/>
          <p:cNvSpPr/>
          <p:nvPr/>
        </p:nvSpPr>
        <p:spPr>
          <a:xfrm>
            <a:off x="6718433" y="1272919"/>
            <a:ext cx="3830855" cy="283567"/>
          </a:xfrm>
          <a:prstGeom prst="rect">
            <a:avLst/>
          </a:prstGeom>
          <a:solidFill>
            <a:srgbClr val="9900CC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Urgent Care Programme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222210" y="1556485"/>
            <a:ext cx="4854144" cy="294425"/>
          </a:xfrm>
          <a:prstGeom prst="rect">
            <a:avLst/>
          </a:prstGeom>
          <a:solidFill>
            <a:srgbClr val="BD92D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>
                <a:solidFill>
                  <a:schemeClr val="tx1"/>
                </a:solidFill>
              </a:rPr>
              <a:t>Safer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9885145" y="5222590"/>
            <a:ext cx="2146434" cy="130333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35" name="Rectangle 34"/>
          <p:cNvSpPr/>
          <p:nvPr/>
        </p:nvSpPr>
        <p:spPr>
          <a:xfrm>
            <a:off x="6718433" y="1840053"/>
            <a:ext cx="5473567" cy="279470"/>
          </a:xfrm>
          <a:prstGeom prst="rect">
            <a:avLst/>
          </a:prstGeom>
          <a:solidFill>
            <a:srgbClr val="BD92D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>
                <a:solidFill>
                  <a:schemeClr val="tx1"/>
                </a:solidFill>
              </a:rPr>
              <a:t>HBTT Accreditation, Optimisation for Purposeful Admission &amp; Gatekeeping 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36" name="Rectangle 35"/>
          <p:cNvSpPr/>
          <p:nvPr/>
        </p:nvSpPr>
        <p:spPr>
          <a:xfrm>
            <a:off x="8325853" y="2118201"/>
            <a:ext cx="604786" cy="568458"/>
          </a:xfrm>
          <a:prstGeom prst="rect">
            <a:avLst/>
          </a:prstGeom>
          <a:solidFill>
            <a:srgbClr val="BD92D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Recovery Discharge Planning Tool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8325853" y="2680578"/>
            <a:ext cx="604786" cy="568458"/>
          </a:xfrm>
          <a:prstGeom prst="rect">
            <a:avLst/>
          </a:prstGeom>
          <a:solidFill>
            <a:srgbClr val="BD92D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10 Day Discharge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45" name="Rectangle 44"/>
          <p:cNvSpPr/>
          <p:nvPr/>
        </p:nvSpPr>
        <p:spPr>
          <a:xfrm>
            <a:off x="7603958" y="2680578"/>
            <a:ext cx="721895" cy="568458"/>
          </a:xfrm>
          <a:prstGeom prst="rect">
            <a:avLst/>
          </a:prstGeom>
          <a:solidFill>
            <a:srgbClr val="BD92D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Prometheus support for MH in ED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8930639" y="2680578"/>
            <a:ext cx="1339517" cy="568458"/>
          </a:xfrm>
          <a:prstGeom prst="rect">
            <a:avLst/>
          </a:prstGeom>
          <a:solidFill>
            <a:srgbClr val="BD92D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Optimisation of Integrated Discharge Team 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47" name="Rectangle 46"/>
          <p:cNvSpPr/>
          <p:nvPr/>
        </p:nvSpPr>
        <p:spPr>
          <a:xfrm>
            <a:off x="9524197" y="2123620"/>
            <a:ext cx="721895" cy="556958"/>
          </a:xfrm>
          <a:prstGeom prst="rect">
            <a:avLst/>
          </a:prstGeom>
          <a:solidFill>
            <a:srgbClr val="BD92D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Clinically Fit &amp; Ready for Discharge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7603959" y="3263097"/>
            <a:ext cx="2415940" cy="345070"/>
          </a:xfrm>
          <a:prstGeom prst="rect">
            <a:avLst/>
          </a:prstGeom>
          <a:solidFill>
            <a:srgbClr val="BD92D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900" dirty="0" smtClean="0">
                <a:solidFill>
                  <a:schemeClr val="tx1"/>
                </a:solidFill>
              </a:rPr>
              <a:t>Trailblazer supporting OA in Step Down Accommodation </a:t>
            </a:r>
            <a:endParaRPr lang="en-GB" sz="9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172631" y="3608167"/>
            <a:ext cx="7280547" cy="291204"/>
          </a:xfrm>
          <a:prstGeom prst="rect">
            <a:avLst/>
          </a:prstGeom>
          <a:solidFill>
            <a:srgbClr val="FF00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b="1" dirty="0" smtClean="0">
                <a:solidFill>
                  <a:schemeClr val="tx1"/>
                </a:solidFill>
              </a:rPr>
              <a:t>Inpatients</a:t>
            </a:r>
            <a:endParaRPr lang="en-GB" sz="1400" b="1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87366" y="1272256"/>
            <a:ext cx="604786" cy="568458"/>
          </a:xfrm>
          <a:prstGeom prst="rect">
            <a:avLst/>
          </a:prstGeom>
          <a:solidFill>
            <a:srgbClr val="BD92D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Enhanced Bed Hub Opened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402956" y="1270149"/>
            <a:ext cx="565137" cy="568458"/>
          </a:xfrm>
          <a:prstGeom prst="rect">
            <a:avLst/>
          </a:prstGeom>
          <a:solidFill>
            <a:srgbClr val="BD92D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dirty="0" smtClean="0">
                <a:solidFill>
                  <a:schemeClr val="tx1"/>
                </a:solidFill>
              </a:rPr>
              <a:t>Frequent Attenders Team Launched</a:t>
            </a:r>
            <a:endParaRPr lang="en-GB" sz="700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2396459" y="1853600"/>
            <a:ext cx="565136" cy="568458"/>
          </a:xfrm>
          <a:prstGeom prst="rect">
            <a:avLst/>
          </a:prstGeom>
          <a:solidFill>
            <a:srgbClr val="BD92D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700" dirty="0" smtClean="0">
                <a:solidFill>
                  <a:schemeClr val="tx1"/>
                </a:solidFill>
              </a:rPr>
              <a:t>Crisis House Blackpool Launched</a:t>
            </a:r>
            <a:endParaRPr lang="en-GB" sz="700" dirty="0">
              <a:solidFill>
                <a:schemeClr val="tx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4537263" y="4551671"/>
            <a:ext cx="704047" cy="532282"/>
          </a:xfrm>
          <a:prstGeom prst="rect">
            <a:avLst/>
          </a:prstGeom>
          <a:solidFill>
            <a:srgbClr val="FFCC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Cumbria Safer Staffing Investment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1172631" y="3899371"/>
            <a:ext cx="4479309" cy="319976"/>
          </a:xfrm>
          <a:prstGeom prst="rect">
            <a:avLst/>
          </a:prstGeom>
          <a:solidFill>
            <a:srgbClr val="FFCC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>
                <a:solidFill>
                  <a:schemeClr val="tx1"/>
                </a:solidFill>
              </a:rPr>
              <a:t>Skylark, Avondale, Preston -  11 bedded unit </a:t>
            </a:r>
            <a:r>
              <a:rPr lang="en-GB" sz="800" dirty="0" smtClean="0">
                <a:solidFill>
                  <a:schemeClr val="tx1"/>
                </a:solidFill>
              </a:rPr>
              <a:t>(Opened </a:t>
            </a:r>
            <a:r>
              <a:rPr lang="en-GB" sz="800" dirty="0">
                <a:solidFill>
                  <a:schemeClr val="tx1"/>
                </a:solidFill>
              </a:rPr>
              <a:t>to Rehab beds until Wesham </a:t>
            </a:r>
            <a:r>
              <a:rPr lang="en-GB" sz="800" dirty="0" smtClean="0">
                <a:solidFill>
                  <a:schemeClr val="tx1"/>
                </a:solidFill>
              </a:rPr>
              <a:t>completed) 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4107789" y="4231695"/>
            <a:ext cx="2610644" cy="319976"/>
          </a:xfrm>
          <a:prstGeom prst="rect">
            <a:avLst/>
          </a:prstGeom>
          <a:solidFill>
            <a:srgbClr val="FFCC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Wesham </a:t>
            </a:r>
            <a:r>
              <a:rPr lang="en-GB" sz="800" dirty="0">
                <a:solidFill>
                  <a:schemeClr val="tx1"/>
                </a:solidFill>
              </a:rPr>
              <a:t>Rehab Unit </a:t>
            </a:r>
            <a:r>
              <a:rPr lang="en-GB" sz="800" dirty="0" smtClean="0">
                <a:solidFill>
                  <a:schemeClr val="tx1"/>
                </a:solidFill>
              </a:rPr>
              <a:t>- </a:t>
            </a:r>
            <a:r>
              <a:rPr lang="en-GB" sz="800" dirty="0">
                <a:solidFill>
                  <a:schemeClr val="tx1"/>
                </a:solidFill>
              </a:rPr>
              <a:t>28 bedded unit for Rehab </a:t>
            </a:r>
          </a:p>
        </p:txBody>
      </p:sp>
      <p:sp>
        <p:nvSpPr>
          <p:cNvPr id="24" name="Rectangle 23"/>
          <p:cNvSpPr/>
          <p:nvPr/>
        </p:nvSpPr>
        <p:spPr>
          <a:xfrm>
            <a:off x="7449825" y="4244441"/>
            <a:ext cx="1003354" cy="493239"/>
          </a:xfrm>
          <a:prstGeom prst="rect">
            <a:avLst/>
          </a:prstGeom>
          <a:solidFill>
            <a:srgbClr val="FFCC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Sylark</a:t>
            </a:r>
            <a:r>
              <a:rPr lang="en-GB" sz="800" dirty="0">
                <a:solidFill>
                  <a:schemeClr val="tx1"/>
                </a:solidFill>
              </a:rPr>
              <a:t>, Avondale, Preston </a:t>
            </a:r>
            <a:r>
              <a:rPr lang="en-GB" sz="800" dirty="0" smtClean="0">
                <a:solidFill>
                  <a:schemeClr val="tx1"/>
                </a:solidFill>
              </a:rPr>
              <a:t>- </a:t>
            </a:r>
            <a:r>
              <a:rPr lang="en-GB" sz="800" dirty="0">
                <a:solidFill>
                  <a:schemeClr val="tx1"/>
                </a:solidFill>
              </a:rPr>
              <a:t>11 bedded unit for OA service Users </a:t>
            </a:r>
          </a:p>
        </p:txBody>
      </p:sp>
      <p:cxnSp>
        <p:nvCxnSpPr>
          <p:cNvPr id="25" name="Straight Arrow Connector 24"/>
          <p:cNvCxnSpPr/>
          <p:nvPr/>
        </p:nvCxnSpPr>
        <p:spPr>
          <a:xfrm>
            <a:off x="10567567" y="1334169"/>
            <a:ext cx="36140" cy="4915232"/>
          </a:xfrm>
          <a:prstGeom prst="straightConnector1">
            <a:avLst/>
          </a:prstGeom>
          <a:ln w="19050" cap="flat" cmpd="sng" algn="ctr">
            <a:solidFill>
              <a:srgbClr val="C00000"/>
            </a:solidFill>
            <a:prstDash val="dash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2385830" y="586422"/>
            <a:ext cx="4347092" cy="6132432"/>
          </a:xfrm>
          <a:prstGeom prst="rect">
            <a:avLst/>
          </a:prstGeom>
          <a:solidFill>
            <a:srgbClr val="FF7C80">
              <a:alpha val="12000"/>
            </a:srgbClr>
          </a:solidFill>
          <a:ln>
            <a:solidFill>
              <a:schemeClr val="bg1">
                <a:lumMod val="8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000" b="1" dirty="0" smtClean="0"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000" b="1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000" b="1" dirty="0" smtClean="0"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000" b="1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000" b="1" dirty="0" smtClean="0"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000" b="1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000" b="1" dirty="0" smtClean="0"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000" b="1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000" b="1" dirty="0" smtClean="0"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000" b="1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000" b="1" dirty="0" smtClean="0"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000" b="1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000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000" dirty="0" smtClean="0"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000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000" dirty="0" smtClean="0"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000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000" dirty="0" smtClean="0"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000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000" dirty="0" smtClean="0"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000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000" dirty="0" smtClean="0"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000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000" dirty="0" smtClean="0"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000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000" dirty="0" smtClean="0">
              <a:solidFill>
                <a:srgbClr val="000000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000" dirty="0">
              <a:solidFill>
                <a:srgbClr val="000000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29" name="Rectangle 28"/>
          <p:cNvSpPr/>
          <p:nvPr/>
        </p:nvSpPr>
        <p:spPr>
          <a:xfrm>
            <a:off x="10024323" y="510135"/>
            <a:ext cx="1064063" cy="6285007"/>
          </a:xfrm>
          <a:prstGeom prst="rect">
            <a:avLst/>
          </a:prstGeom>
          <a:solidFill>
            <a:schemeClr val="accent6">
              <a:lumMod val="75000"/>
              <a:alpha val="12000"/>
            </a:schemeClr>
          </a:solidFill>
          <a:ln>
            <a:solidFill>
              <a:schemeClr val="bg1">
                <a:lumMod val="85000"/>
              </a:schemeClr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100" b="1" dirty="0" smtClean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100" b="1" dirty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100" b="1" dirty="0" smtClean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100" b="1" dirty="0">
              <a:solidFill>
                <a:schemeClr val="tx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en-GB" sz="1100" b="1" dirty="0" smtClean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GB" sz="1100" b="1" dirty="0" smtClean="0">
                <a:solidFill>
                  <a:schemeClr val="tx1"/>
                </a:solidFill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Trust Strategy Refresh Period</a:t>
            </a:r>
            <a:endParaRPr lang="en-GB" sz="1100" b="1" dirty="0">
              <a:solidFill>
                <a:schemeClr val="tx1"/>
              </a:solidFill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9911890" y="6188149"/>
            <a:ext cx="1328846" cy="4465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100" dirty="0" smtClean="0"/>
              <a:t>Currently Here.</a:t>
            </a:r>
          </a:p>
          <a:p>
            <a:pPr algn="ctr"/>
            <a:r>
              <a:rPr lang="en-GB" sz="1050" dirty="0" smtClean="0"/>
              <a:t>All key milestones met as per plan</a:t>
            </a:r>
            <a:endParaRPr lang="en-GB" sz="1050" dirty="0"/>
          </a:p>
        </p:txBody>
      </p:sp>
      <p:sp>
        <p:nvSpPr>
          <p:cNvPr id="31" name="Rectangle 30"/>
          <p:cNvSpPr/>
          <p:nvPr/>
        </p:nvSpPr>
        <p:spPr>
          <a:xfrm>
            <a:off x="182131" y="1846467"/>
            <a:ext cx="599349" cy="753738"/>
          </a:xfrm>
          <a:prstGeom prst="rect">
            <a:avLst/>
          </a:prstGeom>
          <a:solidFill>
            <a:srgbClr val="BD92D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Mental Health Liaison Team Investment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391225" y="2405513"/>
            <a:ext cx="565136" cy="568458"/>
          </a:xfrm>
          <a:prstGeom prst="rect">
            <a:avLst/>
          </a:prstGeom>
          <a:solidFill>
            <a:srgbClr val="BD92D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MHUAC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2391225" y="4220662"/>
            <a:ext cx="1724717" cy="331009"/>
          </a:xfrm>
          <a:prstGeom prst="rect">
            <a:avLst/>
          </a:prstGeom>
          <a:solidFill>
            <a:srgbClr val="FFCC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Dormitories</a:t>
            </a:r>
            <a:endParaRPr lang="en-GB" sz="80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183168" y="2600205"/>
            <a:ext cx="598313" cy="662892"/>
          </a:xfrm>
          <a:prstGeom prst="rect">
            <a:avLst/>
          </a:prstGeom>
          <a:solidFill>
            <a:srgbClr val="BD92DE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 smtClean="0">
                <a:solidFill>
                  <a:schemeClr val="tx1"/>
                </a:solidFill>
              </a:rPr>
              <a:t>Home </a:t>
            </a:r>
            <a:r>
              <a:rPr lang="en-GB" sz="800" dirty="0">
                <a:solidFill>
                  <a:schemeClr val="tx1"/>
                </a:solidFill>
              </a:rPr>
              <a:t>Based Treatment Teams 24/7 </a:t>
            </a:r>
          </a:p>
        </p:txBody>
      </p:sp>
    </p:spTree>
    <p:extLst>
      <p:ext uri="{BB962C8B-B14F-4D97-AF65-F5344CB8AC3E}">
        <p14:creationId xmlns:p14="http://schemas.microsoft.com/office/powerpoint/2010/main" val="1029630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4321" y="258160"/>
            <a:ext cx="89397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Setting our direction</a:t>
            </a:r>
          </a:p>
          <a:p>
            <a:r>
              <a:rPr lang="en-GB" sz="2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Quadruple Aim</a:t>
            </a:r>
            <a:endParaRPr lang="en-GB" sz="24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202" y="1143191"/>
            <a:ext cx="9275947" cy="56040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446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4321" y="258160"/>
            <a:ext cx="89397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Strategy Refresh</a:t>
            </a:r>
          </a:p>
          <a:p>
            <a:r>
              <a:rPr lang="en-GB" sz="24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Potential Strategic Goals</a:t>
            </a:r>
            <a:endParaRPr lang="en-GB" sz="24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4321" y="1089157"/>
            <a:ext cx="7431810" cy="55273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4731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29575" y="1185213"/>
            <a:ext cx="11273846" cy="78483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solidFill>
                  <a:srgbClr val="0070C0"/>
                </a:solidFill>
              </a:rPr>
              <a:t>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/>
              <a:t>Partnership working and translating the Trust’s plans into </a:t>
            </a:r>
            <a:r>
              <a:rPr lang="en-GB" dirty="0" smtClean="0"/>
              <a:t>delivery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GB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/>
              <a:t>Co-production and co-design (listening and engaging with service users and a commitment to continuing to listen</a:t>
            </a:r>
            <a:r>
              <a:rPr lang="en-GB" dirty="0" smtClean="0"/>
              <a:t>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GB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/>
              <a:t>Young people’s mental </a:t>
            </a:r>
            <a:r>
              <a:rPr lang="en-GB" dirty="0" smtClean="0"/>
              <a:t>health (including </a:t>
            </a:r>
            <a:r>
              <a:rPr lang="en-GB" dirty="0"/>
              <a:t>access to and transition from children’s to adult </a:t>
            </a:r>
            <a:r>
              <a:rPr lang="en-GB" dirty="0" smtClean="0"/>
              <a:t>services)</a:t>
            </a:r>
          </a:p>
          <a:p>
            <a:endParaRPr lang="en-GB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 smtClean="0"/>
              <a:t>Integration </a:t>
            </a:r>
            <a:r>
              <a:rPr lang="en-GB" dirty="0"/>
              <a:t>across </a:t>
            </a:r>
            <a:r>
              <a:rPr lang="en-GB" dirty="0" smtClean="0"/>
              <a:t>organisations (including community and voluntary sectors)</a:t>
            </a:r>
            <a:endParaRPr lang="en-GB" dirty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GB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 smtClean="0"/>
              <a:t>Improve access to services and reducing waiting lists (e.g. </a:t>
            </a:r>
            <a:r>
              <a:rPr lang="en-GB" dirty="0"/>
              <a:t>t</a:t>
            </a:r>
            <a:r>
              <a:rPr lang="en-GB" dirty="0" smtClean="0"/>
              <a:t>here are long waits for some services)</a:t>
            </a:r>
          </a:p>
          <a:p>
            <a:endParaRPr lang="en-GB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 smtClean="0"/>
              <a:t>Some patients are falling between services and experience difficulties in accessing care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GB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 smtClean="0"/>
              <a:t>Barriers to accessing services (e.g. practicalities in terms of localities and also digital access)</a:t>
            </a:r>
          </a:p>
          <a:p>
            <a:endParaRPr lang="en-GB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 smtClean="0"/>
              <a:t>The need for a robust Digital plan (and integrated systems)</a:t>
            </a:r>
          </a:p>
          <a:p>
            <a:endParaRPr lang="en-GB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GB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GB" dirty="0"/>
          </a:p>
          <a:p>
            <a:endParaRPr lang="en-GB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GB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GB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GB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GB" dirty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GB" dirty="0" smtClean="0">
              <a:solidFill>
                <a:srgbClr val="0070C0"/>
              </a:solidFill>
            </a:endParaRPr>
          </a:p>
          <a:p>
            <a:endParaRPr lang="en-GB" dirty="0">
              <a:solidFill>
                <a:srgbClr val="0070C0"/>
              </a:solidFill>
            </a:endParaRPr>
          </a:p>
          <a:p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9575" y="320614"/>
            <a:ext cx="5967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7030A0"/>
                </a:solidFill>
              </a:rPr>
              <a:t>What we have heard so far (key themes)</a:t>
            </a:r>
            <a:endParaRPr lang="en-GB" sz="2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46515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329575" y="1165558"/>
            <a:ext cx="11273846" cy="70173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 smtClean="0"/>
              <a:t>Availability of older people’s specialist services</a:t>
            </a:r>
          </a:p>
          <a:p>
            <a:endParaRPr lang="en-GB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 smtClean="0"/>
              <a:t>Suicide and bereavement support (what plans are in place to support those impacted by suicide?)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GB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 smtClean="0"/>
              <a:t>Dual diagnosis (Learning Disability and Autism and ADHD services)</a:t>
            </a:r>
          </a:p>
          <a:p>
            <a:endParaRPr lang="en-GB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 smtClean="0"/>
              <a:t>Resources to </a:t>
            </a:r>
            <a:r>
              <a:rPr lang="en-GB" dirty="0" smtClean="0"/>
              <a:t>deliver </a:t>
            </a:r>
            <a:r>
              <a:rPr lang="en-GB" dirty="0" smtClean="0"/>
              <a:t>the ambition (what opportunities are being explored?)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GB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 smtClean="0"/>
              <a:t>Focus on prevention and keeping well (rather that reactive treatment)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GB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 smtClean="0"/>
              <a:t>Eating Disorder Services (addressing waiting times and increasing the offer of care – not waiting until a person is in crisis</a:t>
            </a:r>
            <a:r>
              <a:rPr lang="en-GB" dirty="0" smtClean="0"/>
              <a:t>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GB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GB" dirty="0" smtClean="0"/>
              <a:t>Provision of all age MH services (including 0-5 years)</a:t>
            </a:r>
            <a:endParaRPr lang="en-GB" dirty="0" smtClean="0"/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GB" dirty="0"/>
          </a:p>
          <a:p>
            <a:endParaRPr lang="en-GB" dirty="0"/>
          </a:p>
          <a:p>
            <a:endParaRPr lang="en-GB" dirty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GB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GB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GB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GB" dirty="0">
              <a:solidFill>
                <a:srgbClr val="0070C0"/>
              </a:solidFill>
            </a:endParaRP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GB" dirty="0" smtClean="0">
              <a:solidFill>
                <a:srgbClr val="0070C0"/>
              </a:solidFill>
            </a:endParaRPr>
          </a:p>
          <a:p>
            <a:endParaRPr lang="en-GB" dirty="0">
              <a:solidFill>
                <a:srgbClr val="0070C0"/>
              </a:solidFill>
            </a:endParaRPr>
          </a:p>
          <a:p>
            <a:endParaRPr lang="en-GB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29575" y="476062"/>
            <a:ext cx="5967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b="1" dirty="0" smtClean="0">
                <a:solidFill>
                  <a:srgbClr val="7030A0"/>
                </a:solidFill>
              </a:rPr>
              <a:t>What we have heard so far (key themes)</a:t>
            </a:r>
            <a:endParaRPr lang="en-GB" sz="2400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42513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66D0F935CB89CE4BB0FF93CBD97CF5A5" ma:contentTypeVersion="1" ma:contentTypeDescription="Upload an image." ma:contentTypeScope="" ma:versionID="66fbc6fb161c5dd768307db8ca8a08d6">
  <xsd:schema xmlns:xsd="http://www.w3.org/2001/XMLSchema" xmlns:xs="http://www.w3.org/2001/XMLSchema" xmlns:p="http://schemas.microsoft.com/office/2006/metadata/properties" xmlns:ns1="http://schemas.microsoft.com/sharepoint/v3" xmlns:ns2="08BCD102-59DF-477F-A27D-F928124CAE22" xmlns:ns3="http://schemas.microsoft.com/sharepoint/v3/fields" targetNamespace="http://schemas.microsoft.com/office/2006/metadata/properties" ma:root="true" ma:fieldsID="cdd2fa69e1f702746b2b077a23be5d7d" ns1:_="" ns2:_="" ns3:_="">
    <xsd:import namespace="http://schemas.microsoft.com/sharepoint/v3"/>
    <xsd:import namespace="08BCD102-59DF-477F-A27D-F928124CAE22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  <xsd:element name="PublishingStartDate" ma:index="27" nillable="true" ma:displayName="Scheduling Start Date" ma:description="" ma:hidden="true" ma:internalName="PublishingStartDate">
      <xsd:simpleType>
        <xsd:restriction base="dms:Unknown"/>
      </xsd:simpleType>
    </xsd:element>
    <xsd:element name="PublishingExpirationDate" ma:index="28" nillable="true" ma:displayName="Scheduling End Date" ma:description="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BCD102-59DF-477F-A27D-F928124CAE22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mageCreateDate xmlns="08BCD102-59DF-477F-A27D-F928124CAE22" xsi:nil="true"/>
    <PublishingExpirationDate xmlns="http://schemas.microsoft.com/sharepoint/v3" xsi:nil="true"/>
    <PublishingStartDate xmlns="http://schemas.microsoft.com/sharepoint/v3" xsi:nil="true"/>
    <wic_System_Copyright xmlns="http://schemas.microsoft.com/sharepoint/v3/fields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D8E7D3BD-413B-4833-9FF6-012225D49E6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8BCD102-59DF-477F-A27D-F928124CAE22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D19C312-5344-4F66-93CF-AE73D860275E}">
  <ds:schemaRefs>
    <ds:schemaRef ds:uri="http://schemas.microsoft.com/sharepoint/v3"/>
    <ds:schemaRef ds:uri="http://purl.org/dc/terms/"/>
    <ds:schemaRef ds:uri="http://schemas.openxmlformats.org/package/2006/metadata/core-properties"/>
    <ds:schemaRef ds:uri="08BCD102-59DF-477F-A27D-F928124CAE22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schemas.microsoft.com/sharepoint/v3/field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B7AF6C49-2CCC-4B3E-9429-C762DFEE1D4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12807</TotalTime>
  <Words>1040</Words>
  <Application>Microsoft Office PowerPoint</Application>
  <PresentationFormat>Widescreen</PresentationFormat>
  <Paragraphs>330</Paragraphs>
  <Slides>10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Arial</vt:lpstr>
      <vt:lpstr>Calibri</vt:lpstr>
      <vt:lpstr>Calibri Light</vt:lpstr>
      <vt:lpstr>Times New Roman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LSCFT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LSCFT AHP Consultant Structure</dc:title>
  <dc:creator>Pink Lorna (LSCFT)</dc:creator>
  <cp:keywords/>
  <dc:description/>
  <cp:lastModifiedBy>Holden Katie (LSCFT)</cp:lastModifiedBy>
  <cp:revision>204</cp:revision>
  <dcterms:created xsi:type="dcterms:W3CDTF">2023-03-09T15:30:21Z</dcterms:created>
  <dcterms:modified xsi:type="dcterms:W3CDTF">2024-03-06T15:43:50Z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0x0101009148F5A04DDD49CBA7127AADA5FB792B00AADE34325A8B49CDA8BB4DB53328F2140066D0F935CB89CE4BB0FF93CBD97CF5A5</vt:lpwstr>
  </property>
</Properties>
</file>